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5"/>
  </p:notesMasterIdLst>
  <p:sldIdLst>
    <p:sldId id="256" r:id="rId2"/>
    <p:sldId id="257" r:id="rId3"/>
    <p:sldId id="258" r:id="rId4"/>
    <p:sldId id="259" r:id="rId5"/>
    <p:sldId id="260" r:id="rId6"/>
    <p:sldId id="261" r:id="rId7"/>
    <p:sldId id="262" r:id="rId8"/>
    <p:sldId id="263" r:id="rId9"/>
    <p:sldId id="296" r:id="rId10"/>
    <p:sldId id="264" r:id="rId11"/>
    <p:sldId id="268" r:id="rId12"/>
    <p:sldId id="297" r:id="rId13"/>
    <p:sldId id="298" r:id="rId14"/>
    <p:sldId id="269" r:id="rId15"/>
    <p:sldId id="272" r:id="rId16"/>
    <p:sldId id="282" r:id="rId17"/>
    <p:sldId id="299" r:id="rId18"/>
    <p:sldId id="300" r:id="rId19"/>
    <p:sldId id="301" r:id="rId20"/>
    <p:sldId id="291" r:id="rId21"/>
    <p:sldId id="302" r:id="rId22"/>
    <p:sldId id="303" r:id="rId23"/>
    <p:sldId id="279"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E47CE7-5F0C-4C39-94E1-B746C98DDC0B}">
  <a:tblStyle styleId="{D1E47CE7-5F0C-4C39-94E1-B746C98DDC0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11358D-2051-4361-B8FD-CCAD57AD24F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51"/>
  </p:normalViewPr>
  <p:slideViewPr>
    <p:cSldViewPr snapToGrid="0">
      <p:cViewPr varScale="1">
        <p:scale>
          <a:sx n="163" d="100"/>
          <a:sy n="163" d="100"/>
        </p:scale>
        <p:origin x="7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93173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534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33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71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6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4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85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3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5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8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07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56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03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89b53d51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89b53d51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5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3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43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98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30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38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2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96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06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12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1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533739" y="2115115"/>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UVN Binh Duong" pitchFamily="2" charset="0"/>
              </a:rPr>
              <a:t>Tìm</a:t>
            </a:r>
            <a:r>
              <a:rPr lang="en-US" dirty="0">
                <a:latin typeface="UVN Binh Duong" pitchFamily="2" charset="0"/>
              </a:rPr>
              <a:t> </a:t>
            </a:r>
            <a:r>
              <a:rPr lang="en-US" dirty="0" err="1">
                <a:latin typeface="UVN Binh Duong" pitchFamily="2" charset="0"/>
              </a:rPr>
              <a:t>hiểu</a:t>
            </a:r>
            <a:r>
              <a:rPr lang="en-US" dirty="0">
                <a:latin typeface="UVN Binh Duong" pitchFamily="2" charset="0"/>
              </a:rPr>
              <a:t> </a:t>
            </a:r>
            <a:r>
              <a:rPr lang="en-US" dirty="0" err="1">
                <a:latin typeface="UVN Binh Duong" pitchFamily="2" charset="0"/>
              </a:rPr>
              <a:t>về</a:t>
            </a:r>
            <a:r>
              <a:rPr lang="en-US">
                <a:latin typeface="UVN Binh Duong" pitchFamily="2" charset="0"/>
              </a:rPr>
              <a:t> </a:t>
            </a:r>
            <a:br>
              <a:rPr lang="en-US">
                <a:latin typeface="UVN Binh Duong" pitchFamily="2" charset="0"/>
              </a:rPr>
            </a:br>
            <a:r>
              <a:rPr lang="en-US">
                <a:latin typeface="UVN Binh Duong" pitchFamily="2" charset="0"/>
              </a:rPr>
              <a:t>Integrity Flaws</a:t>
            </a:r>
            <a:endParaRPr dirty="0">
              <a:latin typeface="UVN Binh Duong"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1938184" y="474641"/>
            <a:ext cx="4944300" cy="645300"/>
          </a:xfrm>
          <a:prstGeom prst="rect">
            <a:avLst/>
          </a:prstGeom>
        </p:spPr>
        <p:txBody>
          <a:bodyPr spcFirstLastPara="1" wrap="square" lIns="91425" tIns="91425" rIns="91425" bIns="91425" anchor="b" anchorCtr="0">
            <a:noAutofit/>
          </a:bodyPr>
          <a:lstStyle/>
          <a:p>
            <a:pPr lvl="0"/>
            <a:r>
              <a:rPr lang="en-US" sz="2000">
                <a:solidFill>
                  <a:schemeClr val="tx2">
                    <a:lumMod val="20000"/>
                    <a:lumOff val="80000"/>
                  </a:schemeClr>
                </a:solidFill>
              </a:rPr>
              <a:t>Từ chối chiếm hữu/sử dụng</a:t>
            </a: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3" name="Picture 2"/>
          <p:cNvPicPr>
            <a:picLocks noChangeAspect="1"/>
          </p:cNvPicPr>
          <p:nvPr/>
        </p:nvPicPr>
        <p:blipFill>
          <a:blip r:embed="rId3"/>
          <a:stretch>
            <a:fillRect/>
          </a:stretch>
        </p:blipFill>
        <p:spPr>
          <a:xfrm>
            <a:off x="5457678" y="631438"/>
            <a:ext cx="3631582" cy="1822370"/>
          </a:xfrm>
          <a:prstGeom prst="rect">
            <a:avLst/>
          </a:prstGeom>
        </p:spPr>
      </p:pic>
      <p:pic>
        <p:nvPicPr>
          <p:cNvPr id="9218" name="Picture 2" descr="An toàn trong môi trường s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11" y="1910710"/>
            <a:ext cx="3571630" cy="200904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Dos/Dos Là Gì? Giải Pháp Phòng Chống Tấn Công DDos - Tin Tức Tent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383" y="3023845"/>
            <a:ext cx="3517843" cy="2116336"/>
          </a:xfrm>
          <a:prstGeom prst="rect">
            <a:avLst/>
          </a:prstGeom>
          <a:noFill/>
          <a:extLst>
            <a:ext uri="{909E8E84-426E-40DD-AFC4-6F175D3DCCD1}">
              <a14:hiddenFill xmlns:a14="http://schemas.microsoft.com/office/drawing/2010/main">
                <a:solidFill>
                  <a:srgbClr val="FFFFFF"/>
                </a:solidFill>
              </a14:hiddenFill>
            </a:ext>
          </a:extLst>
        </p:spPr>
      </p:pic>
      <p:sp>
        <p:nvSpPr>
          <p:cNvPr id="5" name="Left Arrow 4"/>
          <p:cNvSpPr/>
          <p:nvPr/>
        </p:nvSpPr>
        <p:spPr>
          <a:xfrm>
            <a:off x="4328141" y="2500437"/>
            <a:ext cx="1682241" cy="4655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t>Phá hoại thiết bị</a:t>
            </a:r>
          </a:p>
        </p:txBody>
      </p:sp>
      <p:sp>
        <p:nvSpPr>
          <p:cNvPr id="8" name="Right Arrow 7"/>
          <p:cNvSpPr/>
          <p:nvPr/>
        </p:nvSpPr>
        <p:spPr>
          <a:xfrm>
            <a:off x="3739792" y="1276739"/>
            <a:ext cx="1717885" cy="413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Đánh cắp thiết bị</a:t>
            </a:r>
          </a:p>
        </p:txBody>
      </p:sp>
      <p:sp>
        <p:nvSpPr>
          <p:cNvPr id="10" name="Right Arrow 9"/>
          <p:cNvSpPr/>
          <p:nvPr/>
        </p:nvSpPr>
        <p:spPr>
          <a:xfrm>
            <a:off x="2948682" y="4007476"/>
            <a:ext cx="2348701" cy="842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3">
                    <a:lumMod val="50000"/>
                  </a:schemeClr>
                </a:solidFill>
              </a:rPr>
              <a:t>Làm xuống cấp, gián đoán dịch vụ</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699" y="821200"/>
            <a:ext cx="6424981" cy="645300"/>
          </a:xfrm>
          <a:prstGeom prst="rect">
            <a:avLst/>
          </a:prstGeom>
        </p:spPr>
        <p:txBody>
          <a:bodyPr spcFirstLastPara="1" wrap="square" lIns="91425" tIns="91425" rIns="91425" bIns="91425" anchor="t" anchorCtr="0">
            <a:noAutofit/>
          </a:bodyPr>
          <a:lstStyle/>
          <a:p>
            <a:r>
              <a:rPr lang="en-US" sz="2400"/>
              <a:t>Từ chối chiếm hữu/sử dụng độc quyền</a:t>
            </a:r>
            <a:br>
              <a:rPr lang="en-US" sz="2800" b="1" i="1"/>
            </a:br>
            <a:endParaRPr sz="2800"/>
          </a:p>
        </p:txBody>
      </p:sp>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Picture 2"/>
          <p:cNvPicPr>
            <a:picLocks noChangeAspect="1"/>
          </p:cNvPicPr>
          <p:nvPr/>
        </p:nvPicPr>
        <p:blipFill>
          <a:blip r:embed="rId3"/>
          <a:stretch>
            <a:fillRect/>
          </a:stretch>
        </p:blipFill>
        <p:spPr>
          <a:xfrm>
            <a:off x="667821" y="2468260"/>
            <a:ext cx="3075617" cy="1822198"/>
          </a:xfrm>
          <a:prstGeom prst="rect">
            <a:avLst/>
          </a:prstGeom>
        </p:spPr>
      </p:pic>
      <p:pic>
        <p:nvPicPr>
          <p:cNvPr id="11268" name="Picture 4" descr="Phishing là gì ? Cách phòng tránh tấn công phi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625" y="2468260"/>
            <a:ext cx="3329752" cy="1822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23371" y="2003461"/>
            <a:ext cx="2311685" cy="338554"/>
          </a:xfrm>
          <a:prstGeom prst="rect">
            <a:avLst/>
          </a:prstGeom>
          <a:noFill/>
        </p:spPr>
        <p:txBody>
          <a:bodyPr wrap="square" rtlCol="0">
            <a:spAutoFit/>
          </a:bodyPr>
          <a:lstStyle/>
          <a:p>
            <a:pPr lvl="4"/>
            <a:r>
              <a:rPr lang="en-US" sz="1600" b="1">
                <a:solidFill>
                  <a:schemeClr val="bg2">
                    <a:lumMod val="40000"/>
                    <a:lumOff val="60000"/>
                  </a:schemeClr>
                </a:solidFill>
                <a:latin typeface="Nixie One"/>
              </a:rPr>
              <a:t>Đánh cắp dịch vụ</a:t>
            </a:r>
          </a:p>
        </p:txBody>
      </p:sp>
      <p:sp>
        <p:nvSpPr>
          <p:cNvPr id="5" name="TextBox 4"/>
          <p:cNvSpPr txBox="1"/>
          <p:nvPr/>
        </p:nvSpPr>
        <p:spPr>
          <a:xfrm>
            <a:off x="954571" y="2003461"/>
            <a:ext cx="3000054" cy="553998"/>
          </a:xfrm>
          <a:prstGeom prst="rect">
            <a:avLst/>
          </a:prstGeom>
          <a:noFill/>
        </p:spPr>
        <p:txBody>
          <a:bodyPr wrap="square" rtlCol="0">
            <a:spAutoFit/>
          </a:bodyPr>
          <a:lstStyle/>
          <a:p>
            <a:pPr lvl="4"/>
            <a:r>
              <a:rPr lang="en-US" sz="1600" b="1">
                <a:solidFill>
                  <a:schemeClr val="bg2">
                    <a:lumMod val="40000"/>
                    <a:lumOff val="60000"/>
                  </a:schemeClr>
                </a:solidFill>
                <a:latin typeface="Nixie One"/>
              </a:rPr>
              <a:t>Đọc/Sao chép lại dữ liệu</a:t>
            </a:r>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2205629" y="803112"/>
            <a:ext cx="2716011" cy="645300"/>
          </a:xfrm>
          <a:prstGeom prst="rect">
            <a:avLst/>
          </a:prstGeom>
        </p:spPr>
        <p:txBody>
          <a:bodyPr spcFirstLastPara="1" wrap="square" lIns="91425" tIns="91425" rIns="91425" bIns="91425" anchor="t" anchorCtr="0">
            <a:noAutofit/>
          </a:bodyPr>
          <a:lstStyle/>
          <a:p>
            <a:pPr lvl="2"/>
            <a:r>
              <a:rPr lang="en-US" sz="2400"/>
              <a:t>Sửa đổi thông tin</a:t>
            </a:r>
          </a:p>
        </p:txBody>
      </p:sp>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
        <p:nvSpPr>
          <p:cNvPr id="4" name="TextBox 3"/>
          <p:cNvSpPr txBox="1"/>
          <p:nvPr/>
        </p:nvSpPr>
        <p:spPr>
          <a:xfrm>
            <a:off x="4972693" y="2003461"/>
            <a:ext cx="2311685" cy="338554"/>
          </a:xfrm>
          <a:prstGeom prst="rect">
            <a:avLst/>
          </a:prstGeom>
          <a:noFill/>
        </p:spPr>
        <p:txBody>
          <a:bodyPr wrap="square" rtlCol="0">
            <a:spAutoFit/>
          </a:bodyPr>
          <a:lstStyle/>
          <a:p>
            <a:pPr lvl="4"/>
            <a:r>
              <a:rPr lang="en-US" sz="1600" b="1">
                <a:solidFill>
                  <a:schemeClr val="bg2">
                    <a:lumMod val="40000"/>
                    <a:lumOff val="60000"/>
                  </a:schemeClr>
                </a:solidFill>
                <a:latin typeface="Cambria" panose="02040503050406030204" pitchFamily="18" charset="0"/>
              </a:rPr>
              <a:t>Sửa đổi thiết bị</a:t>
            </a:r>
          </a:p>
        </p:txBody>
      </p:sp>
      <p:sp>
        <p:nvSpPr>
          <p:cNvPr id="5" name="TextBox 4"/>
          <p:cNvSpPr txBox="1"/>
          <p:nvPr/>
        </p:nvSpPr>
        <p:spPr>
          <a:xfrm>
            <a:off x="1406634" y="2003461"/>
            <a:ext cx="3000054" cy="553998"/>
          </a:xfrm>
          <a:prstGeom prst="rect">
            <a:avLst/>
          </a:prstGeom>
          <a:noFill/>
        </p:spPr>
        <p:txBody>
          <a:bodyPr wrap="square" rtlCol="0">
            <a:spAutoFit/>
          </a:bodyPr>
          <a:lstStyle/>
          <a:p>
            <a:pPr lvl="4"/>
            <a:r>
              <a:rPr lang="en-US" sz="1600" b="1">
                <a:solidFill>
                  <a:schemeClr val="bg2">
                    <a:lumMod val="40000"/>
                    <a:lumOff val="60000"/>
                  </a:schemeClr>
                </a:solidFill>
                <a:latin typeface="Cambria" panose="02040503050406030204" pitchFamily="18" charset="0"/>
              </a:rPr>
              <a:t>Sửa đổi dữ liệu</a:t>
            </a:r>
          </a:p>
          <a:p>
            <a:endParaRPr lang="en-US"/>
          </a:p>
        </p:txBody>
      </p:sp>
      <p:pic>
        <p:nvPicPr>
          <p:cNvPr id="13314" name="Picture 2" descr="Bảo vệ dữ liệu cá nhân: Khoảng trống pháp l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38" y="2453846"/>
            <a:ext cx="2970781" cy="18510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áy tính bị nhiễm Virus quảng cáo. Cách phòng tránh và dọn sạch Adw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786" y="2453845"/>
            <a:ext cx="2998592" cy="185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85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438632" y="448344"/>
            <a:ext cx="5119742" cy="1159800"/>
          </a:xfrm>
          <a:prstGeom prst="rect">
            <a:avLst/>
          </a:prstGeom>
        </p:spPr>
        <p:txBody>
          <a:bodyPr spcFirstLastPara="1" wrap="square" lIns="91425" tIns="91425" rIns="91425" bIns="91425" anchor="t" anchorCtr="0">
            <a:noAutofit/>
          </a:bodyPr>
          <a:lstStyle/>
          <a:p>
            <a:pPr lvl="0" algn="ctr"/>
            <a:r>
              <a:rPr lang="en-US" sz="2800" b="1"/>
              <a:t>CÁC HÌNH THỨC KHAI THÁC LỖ HỔNG</a:t>
            </a:r>
          </a:p>
        </p:txBody>
      </p:sp>
      <p:sp>
        <p:nvSpPr>
          <p:cNvPr id="381" name="Google Shape;381;p17"/>
          <p:cNvSpPr txBox="1">
            <a:spLocks noGrp="1"/>
          </p:cNvSpPr>
          <p:nvPr>
            <p:ph type="subTitle" idx="4294967295"/>
          </p:nvPr>
        </p:nvSpPr>
        <p:spPr>
          <a:xfrm>
            <a:off x="4080420" y="1468684"/>
            <a:ext cx="4395623" cy="3366902"/>
          </a:xfrm>
          <a:prstGeom prst="rect">
            <a:avLst/>
          </a:prstGeom>
        </p:spPr>
        <p:txBody>
          <a:bodyPr spcFirstLastPara="1" wrap="square" lIns="91425" tIns="91425" rIns="91425" bIns="91425" anchor="t" anchorCtr="0">
            <a:noAutofit/>
          </a:bodyPr>
          <a:lstStyle/>
          <a:p>
            <a:pPr marL="285750" lvl="1" indent="-285750">
              <a:lnSpc>
                <a:spcPct val="150000"/>
              </a:lnSpc>
              <a:spcBef>
                <a:spcPts val="600"/>
              </a:spcBef>
              <a:buFont typeface="Wingdings" panose="05000000000000000000" pitchFamily="2" charset="2"/>
              <a:buChar char="Ø"/>
            </a:pPr>
            <a:r>
              <a:rPr lang="en-US" b="1"/>
              <a:t>Xác thực không đầy đủ</a:t>
            </a:r>
          </a:p>
          <a:p>
            <a:pPr marL="285750" lvl="1" indent="-285750">
              <a:lnSpc>
                <a:spcPct val="150000"/>
              </a:lnSpc>
              <a:spcBef>
                <a:spcPts val="600"/>
              </a:spcBef>
              <a:buFont typeface="Wingdings" panose="05000000000000000000" pitchFamily="2" charset="2"/>
              <a:buChar char="Ø"/>
            </a:pPr>
            <a:r>
              <a:rPr lang="en-US" b="1"/>
              <a:t>Xác thực không đồng nhất</a:t>
            </a:r>
          </a:p>
          <a:p>
            <a:pPr marL="285750" lvl="1" indent="-285750">
              <a:lnSpc>
                <a:spcPct val="150000"/>
              </a:lnSpc>
              <a:spcBef>
                <a:spcPts val="600"/>
              </a:spcBef>
              <a:buFont typeface="Wingdings" panose="05000000000000000000" pitchFamily="2" charset="2"/>
              <a:buChar char="Ø"/>
            </a:pPr>
            <a:r>
              <a:rPr lang="en-US" b="1"/>
              <a:t>Chia sẻ ngầm dữ liệu quan trọng</a:t>
            </a:r>
          </a:p>
          <a:p>
            <a:pPr marL="285750" indent="-285750">
              <a:lnSpc>
                <a:spcPct val="150000"/>
              </a:lnSpc>
              <a:buFont typeface="Wingdings" panose="05000000000000000000" pitchFamily="2" charset="2"/>
              <a:buChar char="Ø"/>
            </a:pPr>
            <a:r>
              <a:rPr lang="en-US" b="1"/>
              <a:t>Xác thực bất đồng bộ</a:t>
            </a:r>
          </a:p>
          <a:p>
            <a:pPr marL="285750" lvl="1" indent="-285750">
              <a:lnSpc>
                <a:spcPct val="150000"/>
              </a:lnSpc>
              <a:spcBef>
                <a:spcPts val="600"/>
              </a:spcBef>
              <a:buFont typeface="Wingdings" panose="05000000000000000000" pitchFamily="2" charset="2"/>
              <a:buChar char="Ø"/>
            </a:pPr>
            <a:r>
              <a:rPr lang="en-US" b="1"/>
              <a:t>Nhận dạng/ Xác thực/ Uỷ quyền không đầy đủ</a:t>
            </a:r>
          </a:p>
          <a:p>
            <a:pPr marL="285750" lvl="1" indent="-285750">
              <a:lnSpc>
                <a:spcPct val="150000"/>
              </a:lnSpc>
              <a:spcBef>
                <a:spcPts val="600"/>
              </a:spcBef>
              <a:buFont typeface="Wingdings" panose="05000000000000000000" pitchFamily="2" charset="2"/>
              <a:buChar char="Ø"/>
            </a:pPr>
            <a:r>
              <a:rPr lang="en-US" b="1"/>
              <a:t>Vi phạm giới hạn</a:t>
            </a:r>
          </a:p>
          <a:p>
            <a:pPr marL="285750" lvl="1" indent="-285750">
              <a:lnSpc>
                <a:spcPct val="150000"/>
              </a:lnSpc>
              <a:spcBef>
                <a:spcPts val="600"/>
              </a:spcBef>
              <a:buFont typeface="Wingdings" panose="05000000000000000000" pitchFamily="2" charset="2"/>
              <a:buChar char="Ø"/>
            </a:pPr>
            <a:r>
              <a:rPr lang="en-US" b="1"/>
              <a:t>Lỗi logic</a:t>
            </a:r>
            <a:endParaRPr lang="en-US" sz="160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14338" name="Picture 2" descr="Zero-day là gì? - QuanTriMa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2" y="3271734"/>
            <a:ext cx="3594496" cy="15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4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không đầy đủ</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
        <p:nvSpPr>
          <p:cNvPr id="2" name="TextBox 1"/>
          <p:cNvSpPr txBox="1"/>
          <p:nvPr/>
        </p:nvSpPr>
        <p:spPr>
          <a:xfrm>
            <a:off x="1504100" y="1304575"/>
            <a:ext cx="6365904" cy="2062103"/>
          </a:xfrm>
          <a:prstGeom prst="rect">
            <a:avLst/>
          </a:prstGeom>
          <a:noFill/>
        </p:spPr>
        <p:txBody>
          <a:bodyPr wrap="square" rtlCol="0">
            <a:spAutoFit/>
          </a:bodyPr>
          <a:lstStyle/>
          <a:p>
            <a:r>
              <a:rPr lang="en-US" sz="160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a:solidFill>
                  <a:schemeClr val="bg2">
                    <a:lumMod val="60000"/>
                    <a:lumOff val="40000"/>
                  </a:schemeClr>
                </a:solidFill>
                <a:latin typeface="Times New Roman" panose="02020603050405020304" pitchFamily="18" charset="0"/>
                <a:cs typeface="Times New Roman" panose="02020603050405020304" pitchFamily="18" charset="0"/>
              </a:rPr>
              <a:t>Việc bảo vệ tính toàn vẹn cho hệ thống đòi hỏi việc xác thực phải kĩ lưỡng. Đối với hầu hết các hệ điều hành hiện nay, ranh giới giúp bảo toàn tính toàn vẹn hệ thống là ranh giới giữa chương trình điều khiển với chương trình người dùng</a:t>
            </a:r>
          </a:p>
          <a:p>
            <a:r>
              <a:rPr lang="en-US" sz="1600">
                <a:solidFill>
                  <a:schemeClr val="bg2">
                    <a:lumMod val="60000"/>
                    <a:lumOff val="40000"/>
                  </a:schemeClr>
                </a:solidFill>
                <a:latin typeface="Times New Roman" panose="02020603050405020304" pitchFamily="18" charset="0"/>
                <a:cs typeface="Times New Roman" panose="02020603050405020304" pitchFamily="18" charset="0"/>
              </a:rPr>
              <a:t>        Các chương trình người dùng muốn sử dụng thì hệ thống sẽ gọi các chương trình con và nạp vào nhiều tham số. Và để gọi được thì người dùng cần thông qua chương trình điều khiển, lúc ấy, các dịch vụ được yêu cầu mới có thể thực thi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81" name="Google Shape;481;p2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2" name="TextBox 1"/>
          <p:cNvSpPr txBox="1"/>
          <p:nvPr/>
        </p:nvSpPr>
        <p:spPr>
          <a:xfrm>
            <a:off x="1876219" y="716654"/>
            <a:ext cx="6113123" cy="4068871"/>
          </a:xfrm>
          <a:prstGeom prst="rect">
            <a:avLst/>
          </a:prstGeom>
          <a:noFill/>
        </p:spPr>
        <p:txBody>
          <a:bodyPr wrap="square" rtlCol="0">
            <a:spAutoFit/>
          </a:bodyPr>
          <a:lstStyle/>
          <a:p>
            <a:pPr algn="just">
              <a:lnSpc>
                <a:spcPct val="150000"/>
              </a:lnSpc>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chế</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chặt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kẻ</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tấn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dụng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đánh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lừa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vượt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từ</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gây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trường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xem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xét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cũng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như</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như</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lượng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Phạm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vi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lữu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p>
          <a:p>
            <a:pPr>
              <a:lnSpc>
                <a:spcPct val="150000"/>
              </a:lnSpc>
            </a:pPr>
            <a:endParaRPr lang="en-US" dirty="0">
              <a:solidFill>
                <a:schemeClr val="bg2">
                  <a:lumMod val="60000"/>
                  <a:lumOff val="4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344615" y="507333"/>
            <a:ext cx="6398693" cy="4397609"/>
          </a:xfrm>
        </p:spPr>
        <p:txBody>
          <a:bodyPr/>
          <a:lstStyle/>
          <a:p>
            <a:pPr algn="just"/>
            <a:r>
              <a:rPr lang="en-US" dirty="0" err="1">
                <a:solidFill>
                  <a:schemeClr val="bg2">
                    <a:lumMod val="60000"/>
                    <a:lumOff val="40000"/>
                  </a:schemeClr>
                </a:solidFill>
              </a:rPr>
              <a:t>Việc</a:t>
            </a:r>
            <a:r>
              <a:rPr lang="en-US" dirty="0">
                <a:solidFill>
                  <a:schemeClr val="bg2">
                    <a:lumMod val="60000"/>
                    <a:lumOff val="40000"/>
                  </a:schemeClr>
                </a:solidFill>
              </a:rPr>
              <a:t> </a:t>
            </a:r>
            <a:r>
              <a:rPr lang="en-US" dirty="0" err="1">
                <a:solidFill>
                  <a:schemeClr val="bg2">
                    <a:lumMod val="60000"/>
                    <a:lumOff val="40000"/>
                  </a:schemeClr>
                </a:solidFill>
              </a:rPr>
              <a:t>chấp</a:t>
            </a:r>
            <a:r>
              <a:rPr lang="en-US" dirty="0">
                <a:solidFill>
                  <a:schemeClr val="bg2">
                    <a:lumMod val="60000"/>
                    <a:lumOff val="40000"/>
                  </a:schemeClr>
                </a:solidFill>
              </a:rPr>
              <a:t> </a:t>
            </a:r>
            <a:r>
              <a:rPr lang="en-US" dirty="0" err="1">
                <a:solidFill>
                  <a:schemeClr val="bg2">
                    <a:lumMod val="60000"/>
                    <a:lumOff val="40000"/>
                  </a:schemeClr>
                </a:solidFill>
              </a:rPr>
              <a:t>nhận</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tham</a:t>
            </a:r>
            <a:r>
              <a:rPr lang="en-US" dirty="0">
                <a:solidFill>
                  <a:schemeClr val="bg2">
                    <a:lumMod val="60000"/>
                    <a:lumOff val="40000"/>
                  </a:schemeClr>
                </a:solidFill>
              </a:rPr>
              <a:t> </a:t>
            </a:r>
            <a:r>
              <a:rPr lang="en-US" dirty="0" err="1">
                <a:solidFill>
                  <a:schemeClr val="bg2">
                    <a:lumMod val="60000"/>
                    <a:lumOff val="40000"/>
                  </a:schemeClr>
                </a:solidFill>
              </a:rPr>
              <a:t>số</a:t>
            </a:r>
            <a:r>
              <a:rPr lang="en-US" dirty="0">
                <a:solidFill>
                  <a:schemeClr val="bg2">
                    <a:lumMod val="60000"/>
                    <a:lumOff val="40000"/>
                  </a:schemeClr>
                </a:solidFill>
              </a:rPr>
              <a:t> bao </a:t>
            </a:r>
            <a:r>
              <a:rPr lang="en-US" dirty="0" err="1">
                <a:solidFill>
                  <a:schemeClr val="bg2">
                    <a:lumMod val="60000"/>
                    <a:lumOff val="40000"/>
                  </a:schemeClr>
                </a:solidFill>
              </a:rPr>
              <a:t>gồm</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địa</a:t>
            </a:r>
            <a:r>
              <a:rPr lang="en-US" dirty="0">
                <a:solidFill>
                  <a:schemeClr val="bg2">
                    <a:lumMod val="60000"/>
                    <a:lumOff val="40000"/>
                  </a:schemeClr>
                </a:solidFill>
              </a:rPr>
              <a:t> </a:t>
            </a:r>
            <a:r>
              <a:rPr lang="en-US" dirty="0" err="1">
                <a:solidFill>
                  <a:schemeClr val="bg2">
                    <a:lumMod val="60000"/>
                    <a:lumOff val="40000"/>
                  </a:schemeClr>
                </a:solidFill>
              </a:rPr>
              <a:t>chỉ</a:t>
            </a:r>
            <a:r>
              <a:rPr lang="en-US" dirty="0">
                <a:solidFill>
                  <a:schemeClr val="bg2">
                    <a:lumMod val="60000"/>
                    <a:lumOff val="40000"/>
                  </a:schemeClr>
                </a:solidFill>
              </a:rPr>
              <a:t> </a:t>
            </a:r>
            <a:r>
              <a:rPr lang="en-US" dirty="0" err="1">
                <a:solidFill>
                  <a:schemeClr val="bg2">
                    <a:lumMod val="60000"/>
                    <a:lumOff val="40000"/>
                  </a:schemeClr>
                </a:solidFill>
              </a:rPr>
              <a:t>bên</a:t>
            </a:r>
            <a:r>
              <a:rPr lang="en-US" dirty="0">
                <a:solidFill>
                  <a:schemeClr val="bg2">
                    <a:lumMod val="60000"/>
                    <a:lumOff val="40000"/>
                  </a:schemeClr>
                </a:solidFill>
              </a:rPr>
              <a:t> </a:t>
            </a:r>
            <a:r>
              <a:rPr lang="en-US" dirty="0" err="1">
                <a:solidFill>
                  <a:schemeClr val="bg2">
                    <a:lumMod val="60000"/>
                    <a:lumOff val="40000"/>
                  </a:schemeClr>
                </a:solidFill>
              </a:rPr>
              <a:t>ngoài</a:t>
            </a:r>
            <a:r>
              <a:rPr lang="en-US" dirty="0">
                <a:solidFill>
                  <a:schemeClr val="bg2">
                    <a:lumMod val="60000"/>
                    <a:lumOff val="40000"/>
                  </a:schemeClr>
                </a:solidFill>
              </a:rPr>
              <a:t> </a:t>
            </a:r>
            <a:r>
              <a:rPr lang="en-US" dirty="0" err="1">
                <a:solidFill>
                  <a:schemeClr val="bg2">
                    <a:lumMod val="60000"/>
                    <a:lumOff val="40000"/>
                  </a:schemeClr>
                </a:solidFill>
              </a:rPr>
              <a:t>không</a:t>
            </a:r>
            <a:r>
              <a:rPr lang="en-US" dirty="0">
                <a:solidFill>
                  <a:schemeClr val="bg2">
                    <a:lumMod val="60000"/>
                    <a:lumOff val="40000"/>
                  </a:schemeClr>
                </a:solidFill>
              </a:rPr>
              <a:t> </a:t>
            </a:r>
            <a:r>
              <a:rPr lang="en-US" dirty="0" err="1">
                <a:solidFill>
                  <a:schemeClr val="bg2">
                    <a:lumMod val="60000"/>
                    <a:lumOff val="40000"/>
                  </a:schemeClr>
                </a:solidFill>
              </a:rPr>
              <a:t>gian</a:t>
            </a:r>
            <a:r>
              <a:rPr lang="en-US" dirty="0">
                <a:solidFill>
                  <a:schemeClr val="bg2">
                    <a:lumMod val="60000"/>
                    <a:lumOff val="40000"/>
                  </a:schemeClr>
                </a:solidFill>
              </a:rPr>
              <a:t> </a:t>
            </a:r>
            <a:r>
              <a:rPr lang="en-US" dirty="0" err="1">
                <a:solidFill>
                  <a:schemeClr val="bg2">
                    <a:lumMod val="60000"/>
                    <a:lumOff val="40000"/>
                  </a:schemeClr>
                </a:solidFill>
              </a:rPr>
              <a:t>bộ</a:t>
            </a:r>
            <a:r>
              <a:rPr lang="en-US" dirty="0">
                <a:solidFill>
                  <a:schemeClr val="bg2">
                    <a:lumMod val="60000"/>
                    <a:lumOff val="40000"/>
                  </a:schemeClr>
                </a:solidFill>
              </a:rPr>
              <a:t> </a:t>
            </a:r>
            <a:r>
              <a:rPr lang="en-US" dirty="0" err="1">
                <a:solidFill>
                  <a:schemeClr val="bg2">
                    <a:lumMod val="60000"/>
                    <a:lumOff val="40000"/>
                  </a:schemeClr>
                </a:solidFill>
              </a:rPr>
              <a:t>nhớ</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cấp</a:t>
            </a:r>
            <a:r>
              <a:rPr lang="en-US" dirty="0">
                <a:solidFill>
                  <a:schemeClr val="bg2">
                    <a:lumMod val="60000"/>
                    <a:lumOff val="40000"/>
                  </a:schemeClr>
                </a:solidFill>
              </a:rPr>
              <a:t> </a:t>
            </a:r>
            <a:r>
              <a:rPr lang="en-US" dirty="0" err="1">
                <a:solidFill>
                  <a:schemeClr val="bg2">
                    <a:lumMod val="60000"/>
                    <a:lumOff val="40000"/>
                  </a:schemeClr>
                </a:solidFill>
              </a:rPr>
              <a:t>phát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khiến</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lấy</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dữ</a:t>
            </a:r>
            <a:r>
              <a:rPr lang="en-US" dirty="0">
                <a:solidFill>
                  <a:schemeClr val="bg2">
                    <a:lumMod val="60000"/>
                    <a:lumOff val="40000"/>
                  </a:schemeClr>
                </a:solidFill>
              </a:rPr>
              <a:t> </a:t>
            </a:r>
            <a:r>
              <a:rPr lang="en-US" dirty="0" err="1">
                <a:solidFill>
                  <a:schemeClr val="bg2">
                    <a:lumMod val="60000"/>
                    <a:lumOff val="40000"/>
                  </a:schemeClr>
                </a:solidFill>
              </a:rPr>
              <a:t>liệu</a:t>
            </a:r>
            <a:r>
              <a:rPr lang="en-US" dirty="0">
                <a:solidFill>
                  <a:schemeClr val="bg2">
                    <a:lumMod val="60000"/>
                    <a:lumOff val="40000"/>
                  </a:schemeClr>
                </a:solidFill>
              </a:rPr>
              <a:t> </a:t>
            </a:r>
            <a:r>
              <a:rPr lang="en-US" dirty="0" err="1">
                <a:solidFill>
                  <a:schemeClr val="bg2">
                    <a:lumMod val="60000"/>
                    <a:lumOff val="40000"/>
                  </a:schemeClr>
                </a:solidFill>
              </a:rPr>
              <a:t>trái</a:t>
            </a:r>
            <a:r>
              <a:rPr lang="en-US" dirty="0">
                <a:solidFill>
                  <a:schemeClr val="bg2">
                    <a:lumMod val="60000"/>
                    <a:lumOff val="40000"/>
                  </a:schemeClr>
                </a:solidFill>
              </a:rPr>
              <a:t> </a:t>
            </a:r>
            <a:r>
              <a:rPr lang="en-US" dirty="0" err="1">
                <a:solidFill>
                  <a:schemeClr val="bg2">
                    <a:lumMod val="60000"/>
                    <a:lumOff val="40000"/>
                  </a:schemeClr>
                </a:solidFill>
              </a:rPr>
              <a:t>phép</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tập</a:t>
            </a:r>
            <a:r>
              <a:rPr lang="en-US" dirty="0">
                <a:solidFill>
                  <a:schemeClr val="bg2">
                    <a:lumMod val="60000"/>
                    <a:lumOff val="40000"/>
                  </a:schemeClr>
                </a:solidFill>
              </a:rPr>
              <a:t> </a:t>
            </a:r>
            <a:r>
              <a:rPr lang="en-US" dirty="0" err="1">
                <a:solidFill>
                  <a:schemeClr val="bg2">
                    <a:lumMod val="60000"/>
                    <a:lumOff val="40000"/>
                  </a:schemeClr>
                </a:solidFill>
              </a:rPr>
              <a:t>hợp</a:t>
            </a:r>
            <a:r>
              <a:rPr lang="en-US" dirty="0">
                <a:solidFill>
                  <a:schemeClr val="bg2">
                    <a:lumMod val="60000"/>
                    <a:lumOff val="40000"/>
                  </a:schemeClr>
                </a:solidFill>
              </a:rPr>
              <a:t> </a:t>
            </a:r>
            <a:r>
              <a:rPr lang="en-US" dirty="0" err="1">
                <a:solidFill>
                  <a:schemeClr val="bg2">
                    <a:lumMod val="60000"/>
                    <a:lumOff val="40000"/>
                  </a:schemeClr>
                </a:solidFill>
              </a:rPr>
              <a:t>các</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kiện</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tạo</a:t>
            </a:r>
            <a:r>
              <a:rPr lang="en-US" dirty="0">
                <a:solidFill>
                  <a:schemeClr val="bg2">
                    <a:lumMod val="60000"/>
                    <a:lumOff val="40000"/>
                  </a:schemeClr>
                </a:solidFill>
              </a:rPr>
              <a:t> ra </a:t>
            </a:r>
            <a:r>
              <a:rPr lang="en-US" dirty="0" err="1">
                <a:solidFill>
                  <a:schemeClr val="bg2">
                    <a:lumMod val="60000"/>
                    <a:lumOff val="40000"/>
                  </a:schemeClr>
                </a:solidFill>
              </a:rPr>
              <a:t>gây</a:t>
            </a:r>
            <a:r>
              <a:rPr lang="en-US" dirty="0">
                <a:solidFill>
                  <a:schemeClr val="bg2">
                    <a:lumMod val="60000"/>
                    <a:lumOff val="40000"/>
                  </a:schemeClr>
                </a:solidFill>
              </a:rPr>
              <a:t> ra </a:t>
            </a:r>
            <a:r>
              <a:rPr lang="en-US" dirty="0" err="1">
                <a:solidFill>
                  <a:schemeClr val="bg2">
                    <a:lumMod val="60000"/>
                    <a:lumOff val="40000"/>
                  </a:schemeClr>
                </a:solidFill>
              </a:rPr>
              <a:t>sự</a:t>
            </a:r>
            <a:r>
              <a:rPr lang="en-US" dirty="0">
                <a:solidFill>
                  <a:schemeClr val="bg2">
                    <a:lumMod val="60000"/>
                    <a:lumOff val="40000"/>
                  </a:schemeClr>
                </a:solidFill>
              </a:rPr>
              <a:t> </a:t>
            </a:r>
            <a:r>
              <a:rPr lang="en-US" dirty="0" err="1">
                <a:solidFill>
                  <a:schemeClr val="bg2">
                    <a:lumMod val="60000"/>
                    <a:lumOff val="40000"/>
                  </a:schemeClr>
                </a:solidFill>
              </a:rPr>
              <a:t>cố</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thi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dòng</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nhằm</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marL="139700" lvl="0" indent="0" algn="just"/>
            <a:endParaRPr lang="en-US" dirty="0">
              <a:solidFill>
                <a:schemeClr val="bg2">
                  <a:lumMod val="60000"/>
                  <a:lumOff val="40000"/>
                </a:schemeClr>
              </a:solidFill>
            </a:endParaRPr>
          </a:p>
          <a:p>
            <a:pPr algn="just"/>
            <a:r>
              <a:rPr lang="en-US" dirty="0" err="1">
                <a:solidFill>
                  <a:schemeClr val="bg2">
                    <a:lumMod val="60000"/>
                    <a:lumOff val="40000"/>
                  </a:schemeClr>
                </a:solidFill>
              </a:rPr>
              <a:t>Với</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kịch</a:t>
            </a:r>
            <a:r>
              <a:rPr lang="en-US" dirty="0">
                <a:solidFill>
                  <a:schemeClr val="bg2">
                    <a:lumMod val="60000"/>
                    <a:lumOff val="40000"/>
                  </a:schemeClr>
                </a:solidFill>
              </a:rPr>
              <a:t> </a:t>
            </a:r>
            <a:r>
              <a:rPr lang="en-US" dirty="0" err="1">
                <a:solidFill>
                  <a:schemeClr val="bg2">
                    <a:lumMod val="60000"/>
                    <a:lumOff val="40000"/>
                  </a:schemeClr>
                </a:solidFill>
              </a:rPr>
              <a:t>bản</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sẵn</a:t>
            </a:r>
            <a:r>
              <a:rPr lang="en-US" dirty="0">
                <a:solidFill>
                  <a:schemeClr val="bg2">
                    <a:lumMod val="60000"/>
                    <a:lumOff val="40000"/>
                  </a:schemeClr>
                </a:solidFill>
              </a:rPr>
              <a:t> </a:t>
            </a:r>
            <a:r>
              <a:rPr lang="en-US" dirty="0" err="1">
                <a:solidFill>
                  <a:schemeClr val="bg2">
                    <a:lumMod val="60000"/>
                    <a:lumOff val="40000"/>
                  </a:schemeClr>
                </a:solidFill>
              </a:rPr>
              <a:t>như</a:t>
            </a:r>
            <a:r>
              <a:rPr lang="en-US" dirty="0">
                <a:solidFill>
                  <a:schemeClr val="bg2">
                    <a:lumMod val="60000"/>
                    <a:lumOff val="40000"/>
                  </a:schemeClr>
                </a:solidFill>
              </a:rPr>
              <a:t> </a:t>
            </a:r>
            <a:r>
              <a:rPr lang="en-US" dirty="0" err="1">
                <a:solidFill>
                  <a:schemeClr val="bg2">
                    <a:lumMod val="60000"/>
                    <a:lumOff val="40000"/>
                  </a:schemeClr>
                </a:solidFill>
              </a:rPr>
              <a:t>sau</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khiến</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ảnh</a:t>
            </a:r>
            <a:r>
              <a:rPr lang="en-US" dirty="0">
                <a:solidFill>
                  <a:schemeClr val="bg2">
                    <a:lumMod val="60000"/>
                    <a:lumOff val="40000"/>
                  </a:schemeClr>
                </a:solidFill>
              </a:rPr>
              <a:t> </a:t>
            </a:r>
            <a:r>
              <a:rPr lang="en-US" dirty="0" err="1">
                <a:solidFill>
                  <a:schemeClr val="bg2">
                    <a:lumMod val="60000"/>
                    <a:lumOff val="40000"/>
                  </a:schemeClr>
                </a:solidFill>
              </a:rPr>
              <a:t>hưởng</a:t>
            </a:r>
            <a:r>
              <a:rPr lang="en-US" dirty="0">
                <a:solidFill>
                  <a:schemeClr val="bg2">
                    <a:lumMod val="60000"/>
                    <a:lumOff val="40000"/>
                  </a:schemeClr>
                </a:solidFill>
              </a:rPr>
              <a:t> </a:t>
            </a:r>
            <a:r>
              <a:rPr lang="en-US" dirty="0" err="1">
                <a:solidFill>
                  <a:schemeClr val="bg2">
                    <a:lumMod val="60000"/>
                    <a:lumOff val="40000"/>
                  </a:schemeClr>
                </a:solidFill>
              </a:rPr>
              <a:t>nghiêm</a:t>
            </a:r>
            <a:r>
              <a:rPr lang="en-US" dirty="0">
                <a:solidFill>
                  <a:schemeClr val="bg2">
                    <a:lumMod val="60000"/>
                    <a:lumOff val="40000"/>
                  </a:schemeClr>
                </a:solidFill>
              </a:rPr>
              <a:t> </a:t>
            </a:r>
            <a:r>
              <a:rPr lang="en-US" dirty="0" err="1">
                <a:solidFill>
                  <a:schemeClr val="bg2">
                    <a:lumMod val="60000"/>
                    <a:lumOff val="40000"/>
                  </a:schemeClr>
                </a:solidFill>
              </a:rPr>
              <a:t>trọng</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thi</a:t>
            </a:r>
            <a:r>
              <a:rPr lang="en-US" dirty="0">
                <a:solidFill>
                  <a:schemeClr val="bg2">
                    <a:lumMod val="60000"/>
                    <a:lumOff val="40000"/>
                  </a:schemeClr>
                </a:solidFill>
              </a:rPr>
              <a:t>, </a:t>
            </a:r>
            <a:r>
              <a:rPr lang="en-US" dirty="0" err="1">
                <a:solidFill>
                  <a:schemeClr val="bg2">
                    <a:lumMod val="60000"/>
                    <a:lumOff val="40000"/>
                  </a:schemeClr>
                </a:solidFill>
              </a:rPr>
              <a:t>sẽ</a:t>
            </a:r>
            <a:r>
              <a:rPr lang="en-US" dirty="0">
                <a:solidFill>
                  <a:schemeClr val="bg2">
                    <a:lumMod val="60000"/>
                    <a:lumOff val="40000"/>
                  </a:schemeClr>
                </a:solidFill>
              </a:rPr>
              <a:t> </a:t>
            </a:r>
            <a:r>
              <a:rPr lang="en-US" dirty="0" err="1">
                <a:solidFill>
                  <a:schemeClr val="bg2">
                    <a:lumMod val="60000"/>
                    <a:lumOff val="40000"/>
                  </a:schemeClr>
                </a:solidFill>
              </a:rPr>
              <a:t>chuyển</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đến</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điểm</a:t>
            </a:r>
            <a:r>
              <a:rPr lang="en-US" dirty="0">
                <a:solidFill>
                  <a:schemeClr val="bg2">
                    <a:lumMod val="60000"/>
                    <a:lumOff val="40000"/>
                  </a:schemeClr>
                </a:solidFill>
              </a:rPr>
              <a:t> </a:t>
            </a:r>
            <a:r>
              <a:rPr lang="en-US" dirty="0" err="1">
                <a:solidFill>
                  <a:schemeClr val="bg2">
                    <a:lumMod val="60000"/>
                    <a:lumOff val="40000"/>
                  </a:schemeClr>
                </a:solidFill>
              </a:rPr>
              <a:t>xác</a:t>
            </a:r>
            <a:r>
              <a:rPr lang="en-US" dirty="0">
                <a:solidFill>
                  <a:schemeClr val="bg2">
                    <a:lumMod val="60000"/>
                    <a:lumOff val="40000"/>
                  </a:schemeClr>
                </a:solidFill>
              </a:rPr>
              <a:t> </a:t>
            </a:r>
            <a:r>
              <a:rPr lang="en-US" dirty="0" err="1">
                <a:solidFill>
                  <a:schemeClr val="bg2">
                    <a:lumMod val="60000"/>
                    <a:lumOff val="40000"/>
                  </a:schemeClr>
                </a:solidFill>
              </a:rPr>
              <a:t>định</a:t>
            </a:r>
            <a:r>
              <a:rPr lang="en-US" dirty="0">
                <a:solidFill>
                  <a:schemeClr val="bg2">
                    <a:lumMod val="60000"/>
                    <a:lumOff val="40000"/>
                  </a:schemeClr>
                </a:solidFill>
              </a:rPr>
              <a:t> </a:t>
            </a:r>
            <a:r>
              <a:rPr lang="en-US" dirty="0" err="1">
                <a:solidFill>
                  <a:schemeClr val="bg2">
                    <a:lumMod val="60000"/>
                    <a:lumOff val="40000"/>
                  </a:schemeClr>
                </a:solidFill>
              </a:rPr>
              <a:t>trước</a:t>
            </a:r>
            <a:r>
              <a:rPr lang="en-US" dirty="0">
                <a:solidFill>
                  <a:schemeClr val="bg2">
                    <a:lumMod val="60000"/>
                    <a:lumOff val="40000"/>
                  </a:schemeClr>
                </a:solidFill>
              </a:rPr>
              <a:t> </a:t>
            </a: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của</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nạp</a:t>
            </a:r>
            <a:r>
              <a:rPr lang="en-US" dirty="0">
                <a:solidFill>
                  <a:schemeClr val="bg2">
                    <a:lumMod val="60000"/>
                    <a:lumOff val="40000"/>
                  </a:schemeClr>
                </a:solidFill>
              </a:rPr>
              <a:t> </a:t>
            </a:r>
            <a:r>
              <a:rPr lang="en-US" dirty="0" err="1">
                <a:solidFill>
                  <a:schemeClr val="bg2">
                    <a:lumMod val="60000"/>
                    <a:lumOff val="40000"/>
                  </a:schemeClr>
                </a:solidFill>
              </a:rPr>
              <a:t>vào</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thanh</a:t>
            </a:r>
            <a:r>
              <a:rPr lang="en-US" dirty="0">
                <a:solidFill>
                  <a:schemeClr val="bg2">
                    <a:lumMod val="60000"/>
                    <a:lumOff val="40000"/>
                  </a:schemeClr>
                </a:solidFill>
              </a:rPr>
              <a:t> </a:t>
            </a:r>
            <a:r>
              <a:rPr lang="en-US" dirty="0" err="1">
                <a:solidFill>
                  <a:schemeClr val="bg2">
                    <a:lumMod val="60000"/>
                    <a:lumOff val="40000"/>
                  </a:schemeClr>
                </a:solidFill>
              </a:rPr>
              <a:t>ghi</a:t>
            </a:r>
            <a:r>
              <a:rPr lang="en-US" dirty="0">
                <a:solidFill>
                  <a:schemeClr val="bg2">
                    <a:lumMod val="60000"/>
                    <a:lumOff val="40000"/>
                  </a:schemeClr>
                </a:solidFill>
              </a:rPr>
              <a:t>.</a:t>
            </a:r>
          </a:p>
          <a:p>
            <a:pPr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sau</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 </a:t>
            </a:r>
            <a:r>
              <a:rPr lang="en-US" dirty="0" err="1">
                <a:solidFill>
                  <a:schemeClr val="bg2">
                    <a:lumMod val="60000"/>
                    <a:lumOff val="40000"/>
                  </a:schemeClr>
                </a:solidFill>
              </a:rPr>
              <a:t>làm</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các</a:t>
            </a:r>
            <a:r>
              <a:rPr lang="en-US" dirty="0">
                <a:solidFill>
                  <a:schemeClr val="bg2">
                    <a:lumMod val="60000"/>
                    <a:lumOff val="40000"/>
                  </a:schemeClr>
                </a:solidFill>
              </a:rPr>
              <a:t> </a:t>
            </a:r>
            <a:r>
              <a:rPr lang="en-US" dirty="0" err="1">
                <a:solidFill>
                  <a:schemeClr val="bg2">
                    <a:lumMod val="60000"/>
                    <a:lumOff val="40000"/>
                  </a:schemeClr>
                </a:solidFill>
              </a:rPr>
              <a:t>thanh</a:t>
            </a:r>
            <a:r>
              <a:rPr lang="en-US" dirty="0">
                <a:solidFill>
                  <a:schemeClr val="bg2">
                    <a:lumMod val="60000"/>
                    <a:lumOff val="40000"/>
                  </a:schemeClr>
                </a:solidFill>
              </a:rPr>
              <a:t> </a:t>
            </a:r>
            <a:r>
              <a:rPr lang="en-US" dirty="0" err="1">
                <a:solidFill>
                  <a:schemeClr val="bg2">
                    <a:lumMod val="60000"/>
                    <a:lumOff val="40000"/>
                  </a:schemeClr>
                </a:solidFill>
              </a:rPr>
              <a:t>ghi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lưu</a:t>
            </a:r>
            <a:r>
              <a:rPr lang="en-US" dirty="0">
                <a:solidFill>
                  <a:schemeClr val="bg2">
                    <a:lumMod val="60000"/>
                    <a:lumOff val="40000"/>
                  </a:schemeClr>
                </a:solidFill>
              </a:rPr>
              <a:t> </a:t>
            </a:r>
            <a:r>
              <a:rPr lang="en-US" dirty="0" err="1">
                <a:solidFill>
                  <a:schemeClr val="bg2">
                    <a:lumMod val="60000"/>
                    <a:lumOff val="40000"/>
                  </a:schemeClr>
                </a:solidFill>
              </a:rPr>
              <a:t>bằng</a:t>
            </a:r>
            <a:r>
              <a:rPr lang="en-US" dirty="0">
                <a:solidFill>
                  <a:schemeClr val="bg2">
                    <a:lumMod val="60000"/>
                    <a:lumOff val="40000"/>
                  </a:schemeClr>
                </a:solidFill>
              </a:rPr>
              <a:t> </a:t>
            </a: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Vùng</a:t>
            </a:r>
            <a:r>
              <a:rPr lang="en-US" dirty="0">
                <a:solidFill>
                  <a:schemeClr val="bg2">
                    <a:lumMod val="60000"/>
                    <a:lumOff val="40000"/>
                  </a:schemeClr>
                </a:solidFill>
              </a:rPr>
              <a:t> </a:t>
            </a:r>
            <a:r>
              <a:rPr lang="en-US" dirty="0" err="1">
                <a:solidFill>
                  <a:schemeClr val="bg2">
                    <a:lumMod val="60000"/>
                    <a:lumOff val="40000"/>
                  </a:schemeClr>
                </a:solidFill>
              </a:rPr>
              <a:t>lưu</a:t>
            </a:r>
            <a:r>
              <a:rPr lang="en-US" dirty="0">
                <a:solidFill>
                  <a:schemeClr val="bg2">
                    <a:lumMod val="60000"/>
                    <a:lumOff val="40000"/>
                  </a:schemeClr>
                </a:solidFill>
              </a:rPr>
              <a:t> </a:t>
            </a:r>
            <a:r>
              <a:rPr lang="en-US" dirty="0" err="1">
                <a:solidFill>
                  <a:schemeClr val="bg2">
                    <a:lumMod val="60000"/>
                    <a:lumOff val="40000"/>
                  </a:schemeClr>
                </a:solidFill>
              </a:rPr>
              <a:t>đăng</a:t>
            </a:r>
            <a:r>
              <a:rPr lang="en-US" dirty="0">
                <a:solidFill>
                  <a:schemeClr val="bg2">
                    <a:lumMod val="60000"/>
                    <a:lumOff val="40000"/>
                  </a:schemeClr>
                </a:solidFill>
              </a:rPr>
              <a:t> </a:t>
            </a:r>
            <a:r>
              <a:rPr lang="en-US" dirty="0" err="1">
                <a:solidFill>
                  <a:schemeClr val="bg2">
                    <a:lumMod val="60000"/>
                    <a:lumOff val="40000"/>
                  </a:schemeClr>
                </a:solidFill>
              </a:rPr>
              <a:t>ký</a:t>
            </a:r>
            <a:r>
              <a:rPr lang="en-US" dirty="0">
                <a:solidFill>
                  <a:schemeClr val="bg2">
                    <a:lumMod val="60000"/>
                    <a:lumOff val="40000"/>
                  </a:schemeClr>
                </a:solidFill>
              </a:rPr>
              <a:t>.</a:t>
            </a:r>
          </a:p>
          <a:p>
            <a:pPr algn="just">
              <a:buFont typeface="Wingdings" panose="05000000000000000000" pitchFamily="2" charset="2"/>
              <a:buChar char="Ø"/>
            </a:pPr>
            <a:r>
              <a:rPr lang="en-US" dirty="0">
                <a:solidFill>
                  <a:schemeClr val="bg2">
                    <a:lumMod val="60000"/>
                    <a:lumOff val="40000"/>
                  </a:schemeClr>
                </a:solidFill>
              </a:rPr>
              <a:t>Sau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trả</a:t>
            </a:r>
            <a:r>
              <a:rPr lang="en-US" dirty="0">
                <a:solidFill>
                  <a:schemeClr val="bg2">
                    <a:lumMod val="60000"/>
                    <a:lumOff val="40000"/>
                  </a:schemeClr>
                </a:solidFill>
              </a:rPr>
              <a:t> </a:t>
            </a:r>
            <a:r>
              <a:rPr lang="en-US" dirty="0" err="1">
                <a:solidFill>
                  <a:schemeClr val="bg2">
                    <a:lumMod val="60000"/>
                    <a:lumOff val="40000"/>
                  </a:schemeClr>
                </a:solidFill>
              </a:rPr>
              <a:t>lại</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kiểm</a:t>
            </a:r>
            <a:r>
              <a:rPr lang="en-US" dirty="0">
                <a:solidFill>
                  <a:schemeClr val="bg2">
                    <a:lumMod val="60000"/>
                    <a:lumOff val="40000"/>
                  </a:schemeClr>
                </a:solidFill>
              </a:rPr>
              <a:t> </a:t>
            </a:r>
            <a:r>
              <a:rPr lang="en-US" dirty="0" err="1">
                <a:solidFill>
                  <a:schemeClr val="bg2">
                    <a:lumMod val="60000"/>
                    <a:lumOff val="40000"/>
                  </a:schemeClr>
                </a:solidFill>
              </a:rPr>
              <a:t>soát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gọi</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khác</a:t>
            </a:r>
            <a:r>
              <a:rPr lang="en-US" dirty="0">
                <a:solidFill>
                  <a:schemeClr val="bg2">
                    <a:lumMod val="60000"/>
                    <a:lumOff val="40000"/>
                  </a:schemeClr>
                </a:solidFill>
              </a:rPr>
              <a:t> </a:t>
            </a:r>
            <a:r>
              <a:rPr lang="en-US" dirty="0" err="1">
                <a:solidFill>
                  <a:schemeClr val="bg2">
                    <a:lumMod val="60000"/>
                    <a:lumOff val="40000"/>
                  </a:schemeClr>
                </a:solidFill>
              </a:rPr>
              <a:t>sẽ</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gọi</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thứ</a:t>
            </a:r>
            <a:r>
              <a:rPr lang="en-US" dirty="0">
                <a:solidFill>
                  <a:schemeClr val="bg2">
                    <a:lumMod val="60000"/>
                    <a:lumOff val="40000"/>
                  </a:schemeClr>
                </a:solidFill>
              </a:rPr>
              <a:t> </a:t>
            </a:r>
            <a:r>
              <a:rPr lang="en-US" dirty="0" err="1">
                <a:solidFill>
                  <a:schemeClr val="bg2">
                    <a:lumMod val="60000"/>
                    <a:lumOff val="40000"/>
                  </a:schemeClr>
                </a:solidFill>
              </a:rPr>
              <a:t>hai</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trả</a:t>
            </a:r>
            <a:r>
              <a:rPr lang="en-US" dirty="0">
                <a:solidFill>
                  <a:schemeClr val="bg2">
                    <a:lumMod val="60000"/>
                    <a:lumOff val="40000"/>
                  </a:schemeClr>
                </a:solidFill>
              </a:rPr>
              <a:t> </a:t>
            </a:r>
            <a:r>
              <a:rPr lang="en-US" dirty="0" err="1">
                <a:solidFill>
                  <a:schemeClr val="bg2">
                    <a:lumMod val="60000"/>
                    <a:lumOff val="40000"/>
                  </a:schemeClr>
                </a:solidFill>
              </a:rPr>
              <a:t>lại</a:t>
            </a:r>
            <a:r>
              <a:rPr lang="en-US" dirty="0">
                <a:solidFill>
                  <a:schemeClr val="bg2">
                    <a:lumMod val="60000"/>
                    <a:lumOff val="40000"/>
                  </a:schemeClr>
                </a:solidFill>
              </a:rPr>
              <a:t> </a:t>
            </a:r>
            <a:r>
              <a:rPr lang="en-US" dirty="0" err="1">
                <a:solidFill>
                  <a:schemeClr val="bg2">
                    <a:lumMod val="60000"/>
                    <a:lumOff val="40000"/>
                  </a:schemeClr>
                </a:solidFill>
              </a:rPr>
              <a:t>ở</a:t>
            </a:r>
            <a:r>
              <a:rPr lang="en-US" dirty="0">
                <a:solidFill>
                  <a:schemeClr val="bg2">
                    <a:lumMod val="60000"/>
                    <a:lumOff val="40000"/>
                  </a:schemeClr>
                </a:solidFill>
              </a:rPr>
              <a:t> </a:t>
            </a:r>
            <a:r>
              <a:rPr lang="en-US" dirty="0" err="1">
                <a:solidFill>
                  <a:schemeClr val="bg2">
                    <a:lumMod val="60000"/>
                    <a:lumOff val="40000"/>
                  </a:schemeClr>
                </a:solidFill>
              </a:rPr>
              <a:t>trạng</a:t>
            </a:r>
            <a:r>
              <a:rPr lang="en-US" dirty="0">
                <a:solidFill>
                  <a:schemeClr val="bg2">
                    <a:lumMod val="60000"/>
                    <a:lumOff val="40000"/>
                  </a:schemeClr>
                </a:solidFill>
              </a:rPr>
              <a:t> </a:t>
            </a:r>
            <a:r>
              <a:rPr lang="en-US" dirty="0" err="1">
                <a:solidFill>
                  <a:schemeClr val="bg2">
                    <a:lumMod val="60000"/>
                    <a:lumOff val="40000"/>
                  </a:schemeClr>
                </a:solidFill>
              </a:rPr>
              <a:t>thái</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a:t>
            </a:r>
            <a:r>
              <a:rPr lang="en-US" dirty="0" err="1">
                <a:solidFill>
                  <a:schemeClr val="bg2">
                    <a:lumMod val="60000"/>
                    <a:lumOff val="40000"/>
                  </a:schemeClr>
                </a:solidFill>
              </a:rPr>
              <a:t>giám</a:t>
            </a:r>
            <a:r>
              <a:rPr lang="en-US" dirty="0">
                <a:solidFill>
                  <a:schemeClr val="bg2">
                    <a:lumMod val="60000"/>
                    <a:lumOff val="40000"/>
                  </a:schemeClr>
                </a:solidFill>
              </a:rPr>
              <a:t> </a:t>
            </a:r>
            <a:r>
              <a:rPr lang="en-US" dirty="0" err="1">
                <a:solidFill>
                  <a:schemeClr val="bg2">
                    <a:lumMod val="60000"/>
                    <a:lumOff val="40000"/>
                  </a:schemeClr>
                </a:solidFill>
              </a:rPr>
              <a:t>sát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phép</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kiểm</a:t>
            </a:r>
            <a:r>
              <a:rPr lang="en-US" dirty="0">
                <a:solidFill>
                  <a:schemeClr val="bg2">
                    <a:lumMod val="60000"/>
                    <a:lumOff val="40000"/>
                  </a:schemeClr>
                </a:solidFill>
              </a:rPr>
              <a:t> </a:t>
            </a:r>
            <a:r>
              <a:rPr lang="en-US" dirty="0" err="1">
                <a:solidFill>
                  <a:schemeClr val="bg2">
                    <a:lumMod val="60000"/>
                    <a:lumOff val="40000"/>
                  </a:schemeClr>
                </a:solidFill>
              </a:rPr>
              <a:t>soát</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a:buFont typeface="Wingdings" panose="05000000000000000000" pitchFamily="2" charset="2"/>
              <a:buChar char="Ø"/>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không đồng nhất</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17</a:t>
            </a:fld>
            <a:endParaRPr/>
          </a:p>
        </p:txBody>
      </p:sp>
      <p:sp>
        <p:nvSpPr>
          <p:cNvPr id="2" name="TextBox 1"/>
          <p:cNvSpPr txBox="1"/>
          <p:nvPr/>
        </p:nvSpPr>
        <p:spPr>
          <a:xfrm>
            <a:off x="1541426" y="1427865"/>
            <a:ext cx="6365904" cy="1815882"/>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nghĩa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cấu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trúc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năng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xảy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mâu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thuẫn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nghĩa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tạo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hổng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mật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vượt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ngoài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đủ</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trường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tồn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tại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bộ</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tiêu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nhau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0685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099" y="659275"/>
            <a:ext cx="6365905" cy="645300"/>
          </a:xfrm>
          <a:prstGeom prst="rect">
            <a:avLst/>
          </a:prstGeom>
        </p:spPr>
        <p:txBody>
          <a:bodyPr spcFirstLastPara="1" wrap="square" lIns="91425" tIns="91425" rIns="91425" bIns="91425" anchor="b" anchorCtr="0">
            <a:noAutofit/>
          </a:bodyPr>
          <a:lstStyle/>
          <a:p>
            <a:pPr lvl="1"/>
            <a:r>
              <a:rPr lang="en-US" sz="2800" b="1"/>
              <a:t>Chia sẻ ngầm dữ liệu quan trọng</a:t>
            </a:r>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2" name="TextBox 1"/>
          <p:cNvSpPr txBox="1"/>
          <p:nvPr/>
        </p:nvSpPr>
        <p:spPr>
          <a:xfrm>
            <a:off x="1504100" y="1304575"/>
            <a:ext cx="6365904" cy="1815882"/>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đảm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năng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từng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những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quan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đến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luồng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phép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cao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thấp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phép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theo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muốn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50269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bất đồng bộ</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2" name="TextBox 1"/>
          <p:cNvSpPr txBox="1"/>
          <p:nvPr/>
        </p:nvSpPr>
        <p:spPr>
          <a:xfrm>
            <a:off x="1504100" y="1304575"/>
            <a:ext cx="6365904" cy="1569660"/>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hóa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cửa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sổ</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gian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chiếu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hai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chiếu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bởi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đồng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bộ</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780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381008" y="1167978"/>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err="1"/>
              <a:t>Khái</a:t>
            </a:r>
            <a:r>
              <a:rPr lang="en" sz="3600" b="1" dirty="0"/>
              <a:t> </a:t>
            </a:r>
            <a:r>
              <a:rPr lang="en" sz="3600" b="1" dirty="0" err="1"/>
              <a:t>niệm</a:t>
            </a:r>
            <a:r>
              <a:rPr lang="en" sz="3600" b="1" dirty="0"/>
              <a:t> </a:t>
            </a:r>
            <a:r>
              <a:rPr lang="en" sz="3600" b="1" dirty="0" err="1"/>
              <a:t>chung</a:t>
            </a:r>
            <a:endParaRPr sz="3600" b="1" dirty="0"/>
          </a:p>
        </p:txBody>
      </p:sp>
      <p:sp>
        <p:nvSpPr>
          <p:cNvPr id="343" name="Google Shape;343;p12"/>
          <p:cNvSpPr txBox="1"/>
          <p:nvPr/>
        </p:nvSpPr>
        <p:spPr>
          <a:xfrm>
            <a:off x="953477" y="1744525"/>
            <a:ext cx="4173415" cy="2726400"/>
          </a:xfrm>
          <a:prstGeom prst="rect">
            <a:avLst/>
          </a:prstGeom>
          <a:noFill/>
          <a:ln>
            <a:noFill/>
          </a:ln>
        </p:spPr>
        <p:txBody>
          <a:bodyPr spcFirstLastPara="1" wrap="square" lIns="91425" tIns="91425" rIns="91425" bIns="91425" anchor="t" anchorCtr="0">
            <a:noAutofit/>
          </a:bodyPr>
          <a:lstStyle/>
          <a:p>
            <a:pPr lvl="0" algn="just">
              <a:spcBef>
                <a:spcPts val="600"/>
              </a:spcBef>
            </a:pP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Tính</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toàn</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vẹn</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của</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hệ</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điều</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hành</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liên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quan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đến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việc</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đảm</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bảo</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rằng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hệ</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điều</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hành</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hoạt</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động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bình</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thường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các</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thông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tin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tồn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tại</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trong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hệ</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thống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nhất</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quán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và</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không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bị</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thay</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đổi</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a:t>
            </a:r>
            <a:endParaRPr sz="2400" dirty="0">
              <a:solidFill>
                <a:schemeClr val="tx2">
                  <a:lumMod val="20000"/>
                  <a:lumOff val="80000"/>
                </a:schemeClr>
              </a:solidFill>
              <a:latin typeface="Times New Roman" panose="02020603050405020304" pitchFamily="18" charset="0"/>
              <a:ea typeface="Muli"/>
              <a:cs typeface="Times New Roman" panose="02020603050405020304" pitchFamily="18" charset="0"/>
              <a:sym typeface="Muli"/>
            </a:endParaRPr>
          </a:p>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2052" name="Picture 4" descr="Tầm quan trọng của quyền riêng tư và tính toàn vẹn trong mạng máy tính lớn  | Vitop-Care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180" y="477347"/>
            <a:ext cx="2920636" cy="21904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ệ Điều Hành Là Gì? Tải Hệ Điều Hành Cho Máy Tính, Điện Thoạ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573" y="2919748"/>
            <a:ext cx="3519243" cy="2111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6"/>
          <p:cNvSpPr txBox="1">
            <a:spLocks noGrp="1"/>
          </p:cNvSpPr>
          <p:nvPr>
            <p:ph type="title"/>
          </p:nvPr>
        </p:nvSpPr>
        <p:spPr>
          <a:xfrm>
            <a:off x="1989554" y="687636"/>
            <a:ext cx="6620190" cy="645300"/>
          </a:xfrm>
          <a:prstGeom prst="rect">
            <a:avLst/>
          </a:prstGeom>
        </p:spPr>
        <p:txBody>
          <a:bodyPr spcFirstLastPara="1" wrap="square" lIns="91425" tIns="91425" rIns="91425" bIns="91425" anchor="t" anchorCtr="0">
            <a:noAutofit/>
          </a:bodyPr>
          <a:lstStyle/>
          <a:p>
            <a:pPr lvl="1"/>
            <a:r>
              <a:rPr lang="en-US" sz="2800" b="1"/>
              <a:t>Nhận dạng/ Xác thực/ Uỷ quyền không đầy đủ</a:t>
            </a:r>
          </a:p>
        </p:txBody>
      </p:sp>
      <p:sp>
        <p:nvSpPr>
          <p:cNvPr id="893" name="Google Shape;893;p4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2" name="TextBox 1"/>
          <p:cNvSpPr txBox="1"/>
          <p:nvPr/>
        </p:nvSpPr>
        <p:spPr>
          <a:xfrm>
            <a:off x="1715784" y="1736333"/>
            <a:ext cx="5548045" cy="1323439"/>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Nhận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thiết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niệm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soát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soát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dựa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nhận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nhân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nguyên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về</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nguyên</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589086" y="1368651"/>
            <a:ext cx="6051480" cy="2079549"/>
          </a:xfrm>
        </p:spPr>
        <p:txBody>
          <a:bodyPr/>
          <a:lstStyle/>
          <a:p>
            <a:pPr marL="139700" indent="0" algn="just"/>
            <a:r>
              <a:rPr lang="en-US" dirty="0"/>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hướng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ngoài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toàn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tồn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endParaRPr lang="en-US" sz="16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987605" y="629987"/>
            <a:ext cx="5260369" cy="738664"/>
          </a:xfrm>
          <a:prstGeom prst="rect">
            <a:avLst/>
          </a:prstGeom>
          <a:noFill/>
        </p:spPr>
        <p:txBody>
          <a:bodyPr wrap="square" rtlCol="0">
            <a:spAutoFit/>
          </a:bodyPr>
          <a:lstStyle/>
          <a:p>
            <a:pPr lvl="1"/>
            <a:r>
              <a:rPr lang="en-US" sz="2800" b="1">
                <a:solidFill>
                  <a:schemeClr val="accent3">
                    <a:lumMod val="60000"/>
                    <a:lumOff val="40000"/>
                  </a:schemeClr>
                </a:solidFill>
                <a:latin typeface="Nixie One"/>
              </a:rPr>
              <a:t>Vi phạm giới hạn</a:t>
            </a:r>
          </a:p>
          <a:p>
            <a:endParaRPr lang="en-US"/>
          </a:p>
        </p:txBody>
      </p:sp>
    </p:spTree>
    <p:extLst>
      <p:ext uri="{BB962C8B-B14F-4D97-AF65-F5344CB8AC3E}">
        <p14:creationId xmlns:p14="http://schemas.microsoft.com/office/powerpoint/2010/main" val="2766974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363559" y="1265909"/>
            <a:ext cx="6051480" cy="2079549"/>
          </a:xfrm>
        </p:spPr>
        <p:txBody>
          <a:bodyPr/>
          <a:lstStyle/>
          <a:p>
            <a:pPr algn="just"/>
            <a:r>
              <a:rPr lang="en-US" dirty="0"/>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huống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kê</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tầm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toàn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a:t>
            </a:r>
          </a:p>
        </p:txBody>
      </p:sp>
      <p:sp>
        <p:nvSpPr>
          <p:cNvPr id="2" name="TextBox 1"/>
          <p:cNvSpPr txBox="1"/>
          <p:nvPr/>
        </p:nvSpPr>
        <p:spPr>
          <a:xfrm>
            <a:off x="2265007" y="527245"/>
            <a:ext cx="5260369" cy="738664"/>
          </a:xfrm>
          <a:prstGeom prst="rect">
            <a:avLst/>
          </a:prstGeom>
          <a:noFill/>
        </p:spPr>
        <p:txBody>
          <a:bodyPr wrap="square" rtlCol="0">
            <a:spAutoFit/>
          </a:bodyPr>
          <a:lstStyle/>
          <a:p>
            <a:pPr lvl="1"/>
            <a:r>
              <a:rPr lang="en-US" sz="2800" b="1">
                <a:solidFill>
                  <a:schemeClr val="accent3">
                    <a:lumMod val="60000"/>
                    <a:lumOff val="40000"/>
                  </a:schemeClr>
                </a:solidFill>
              </a:rPr>
              <a:t>Lỗi logic</a:t>
            </a:r>
          </a:p>
          <a:p>
            <a:endParaRPr lang="en-US"/>
          </a:p>
        </p:txBody>
      </p:sp>
    </p:spTree>
    <p:extLst>
      <p:ext uri="{BB962C8B-B14F-4D97-AF65-F5344CB8AC3E}">
        <p14:creationId xmlns:p14="http://schemas.microsoft.com/office/powerpoint/2010/main" val="55977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052950" y="2300411"/>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13"/>
          <p:cNvSpPr txBox="1">
            <a:spLocks noGrp="1"/>
          </p:cNvSpPr>
          <p:nvPr>
            <p:ph type="body" idx="4294967295"/>
          </p:nvPr>
        </p:nvSpPr>
        <p:spPr>
          <a:xfrm>
            <a:off x="3286468" y="384902"/>
            <a:ext cx="5857532" cy="87720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a:t>Các loại lỗ hổng toàn vẹn</a:t>
            </a:r>
            <a:endParaRPr sz="3200"/>
          </a:p>
        </p:txBody>
      </p:sp>
      <p:pic>
        <p:nvPicPr>
          <p:cNvPr id="353" name="Google Shape;353;p13"/>
          <p:cNvPicPr preferRelativeResize="0"/>
          <p:nvPr/>
        </p:nvPicPr>
        <p:blipFill rotWithShape="1">
          <a:blip r:embed="rId3">
            <a:alphaModFix/>
          </a:blip>
          <a:srcRect l="9917" t="14915" r="9909" b="12960"/>
          <a:stretch/>
        </p:blipFill>
        <p:spPr>
          <a:xfrm>
            <a:off x="951000" y="677875"/>
            <a:ext cx="1883100" cy="1693800"/>
          </a:xfrm>
          <a:prstGeom prst="hexagon">
            <a:avLst>
              <a:gd name="adj" fmla="val 28393"/>
              <a:gd name="vf" fmla="val 115470"/>
            </a:avLst>
          </a:prstGeom>
          <a:noFill/>
          <a:ln>
            <a:noFill/>
          </a:ln>
        </p:spPr>
      </p:pic>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graphicFrame>
        <p:nvGraphicFramePr>
          <p:cNvPr id="3" name="Table 2"/>
          <p:cNvGraphicFramePr>
            <a:graphicFrameLocks noGrp="1"/>
          </p:cNvGraphicFramePr>
          <p:nvPr>
            <p:extLst>
              <p:ext uri="{D42A27DB-BD31-4B8C-83A1-F6EECF244321}">
                <p14:modId xmlns:p14="http://schemas.microsoft.com/office/powerpoint/2010/main" val="465253708"/>
              </p:ext>
            </p:extLst>
          </p:nvPr>
        </p:nvGraphicFramePr>
        <p:xfrm>
          <a:off x="3181564" y="1315092"/>
          <a:ext cx="5849420" cy="1137920"/>
        </p:xfrm>
        <a:graphic>
          <a:graphicData uri="http://schemas.openxmlformats.org/drawingml/2006/table">
            <a:tbl>
              <a:tblPr firstRow="1" bandRow="1">
                <a:tableStyleId>{3B4B98B0-60AC-42C2-AFA5-B58CD77FA1E5}</a:tableStyleId>
              </a:tblPr>
              <a:tblGrid>
                <a:gridCol w="2924710">
                  <a:extLst>
                    <a:ext uri="{9D8B030D-6E8A-4147-A177-3AD203B41FA5}">
                      <a16:colId xmlns:a16="http://schemas.microsoft.com/office/drawing/2014/main" val="20000"/>
                    </a:ext>
                  </a:extLst>
                </a:gridCol>
                <a:gridCol w="2924710">
                  <a:extLst>
                    <a:ext uri="{9D8B030D-6E8A-4147-A177-3AD203B41FA5}">
                      <a16:colId xmlns:a16="http://schemas.microsoft.com/office/drawing/2014/main" val="20001"/>
                    </a:ext>
                  </a:extLst>
                </a:gridCol>
              </a:tblGrid>
              <a:tr h="382561">
                <a:tc>
                  <a:txBody>
                    <a:bodyPr/>
                    <a:lstStyle/>
                    <a:p>
                      <a:pPr marL="342900" indent="-342900">
                        <a:buFont typeface="Wingdings" panose="05000000000000000000" pitchFamily="2" charset="2"/>
                        <a:buChar char="ü"/>
                      </a:pPr>
                      <a:r>
                        <a:rPr lang="en-US" sz="2000" b="0" dirty="0" err="1">
                          <a:solidFill>
                            <a:schemeClr val="tx2">
                              <a:lumMod val="20000"/>
                              <a:lumOff val="80000"/>
                            </a:schemeClr>
                          </a:solidFill>
                          <a:latin typeface="Muli"/>
                        </a:rPr>
                        <a:t>Vật</a:t>
                      </a:r>
                      <a:r>
                        <a:rPr lang="en-US" sz="2000" b="0" baseline="0" dirty="0">
                          <a:solidFill>
                            <a:schemeClr val="tx2">
                              <a:lumMod val="20000"/>
                              <a:lumOff val="80000"/>
                            </a:schemeClr>
                          </a:solidFill>
                          <a:latin typeface="Muli"/>
                        </a:rPr>
                        <a:t> </a:t>
                      </a:r>
                      <a:r>
                        <a:rPr lang="en-US" sz="2000" b="0" baseline="0" dirty="0" err="1">
                          <a:solidFill>
                            <a:schemeClr val="tx2">
                              <a:lumMod val="20000"/>
                              <a:lumOff val="80000"/>
                            </a:schemeClr>
                          </a:solidFill>
                          <a:latin typeface="Muli"/>
                        </a:rPr>
                        <a:t>lý</a:t>
                      </a:r>
                      <a:endParaRPr lang="en-US" sz="2000" b="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b="0" dirty="0" err="1">
                          <a:solidFill>
                            <a:schemeClr val="tx2">
                              <a:lumMod val="20000"/>
                              <a:lumOff val="80000"/>
                            </a:schemeClr>
                          </a:solidFill>
                          <a:latin typeface="Muli"/>
                        </a:rPr>
                        <a:t>Thủ</a:t>
                      </a:r>
                      <a:r>
                        <a:rPr lang="en-US" sz="1800" b="0" baseline="0" dirty="0">
                          <a:solidFill>
                            <a:schemeClr val="tx2">
                              <a:lumMod val="20000"/>
                              <a:lumOff val="80000"/>
                            </a:schemeClr>
                          </a:solidFill>
                          <a:latin typeface="Muli"/>
                        </a:rPr>
                        <a:t> </a:t>
                      </a:r>
                      <a:r>
                        <a:rPr lang="en-US" sz="1800" b="0" baseline="0" dirty="0" err="1">
                          <a:solidFill>
                            <a:schemeClr val="tx2">
                              <a:lumMod val="20000"/>
                              <a:lumOff val="80000"/>
                            </a:schemeClr>
                          </a:solidFill>
                          <a:latin typeface="Muli"/>
                        </a:rPr>
                        <a:t>tục</a:t>
                      </a:r>
                      <a:endParaRPr lang="en-US" sz="1800" b="0" dirty="0">
                        <a:solidFill>
                          <a:schemeClr val="tx2">
                            <a:lumMod val="20000"/>
                            <a:lumOff val="80000"/>
                          </a:schemeClr>
                        </a:solidFill>
                        <a:latin typeface="Muli"/>
                      </a:endParaRPr>
                    </a:p>
                  </a:txBody>
                  <a:tcPr/>
                </a:tc>
                <a:extLst>
                  <a:ext uri="{0D108BD9-81ED-4DB2-BD59-A6C34878D82A}">
                    <a16:rowId xmlns:a16="http://schemas.microsoft.com/office/drawing/2014/main" val="10000"/>
                  </a:ext>
                </a:extLst>
              </a:tr>
              <a:tr h="370840">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Phần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cứng</a:t>
                      </a:r>
                      <a:endParaRPr lang="en-US" sz="180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Phần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mềm</a:t>
                      </a:r>
                      <a:endParaRPr lang="en-US" sz="1800" dirty="0">
                        <a:solidFill>
                          <a:schemeClr val="tx2">
                            <a:lumMod val="20000"/>
                            <a:lumOff val="80000"/>
                          </a:schemeClr>
                        </a:solidFill>
                        <a:latin typeface="Muli"/>
                      </a:endParaRPr>
                    </a:p>
                  </a:txBody>
                  <a:tcPr/>
                </a:tc>
                <a:extLst>
                  <a:ext uri="{0D108BD9-81ED-4DB2-BD59-A6C34878D82A}">
                    <a16:rowId xmlns:a16="http://schemas.microsoft.com/office/drawing/2014/main" val="10001"/>
                  </a:ext>
                </a:extLst>
              </a:tr>
              <a:tr h="370840">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Nhân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viên</a:t>
                      </a:r>
                      <a:r>
                        <a:rPr lang="en-US" sz="1800" baseline="0" dirty="0">
                          <a:solidFill>
                            <a:schemeClr val="tx2">
                              <a:lumMod val="20000"/>
                              <a:lumOff val="80000"/>
                            </a:schemeClr>
                          </a:solidFill>
                          <a:latin typeface="Muli"/>
                        </a:rPr>
                        <a:t> – </a:t>
                      </a:r>
                      <a:r>
                        <a:rPr lang="en-US" sz="1800" baseline="0" dirty="0" err="1">
                          <a:solidFill>
                            <a:schemeClr val="tx2">
                              <a:lumMod val="20000"/>
                              <a:lumOff val="80000"/>
                            </a:schemeClr>
                          </a:solidFill>
                          <a:latin typeface="Muli"/>
                        </a:rPr>
                        <a:t>Nhân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sự</a:t>
                      </a:r>
                      <a:endParaRPr lang="en-US" sz="180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Hệ</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điều</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hành</a:t>
                      </a:r>
                      <a:endParaRPr lang="en-US" sz="1800" dirty="0">
                        <a:solidFill>
                          <a:schemeClr val="tx2">
                            <a:lumMod val="20000"/>
                            <a:lumOff val="80000"/>
                          </a:schemeClr>
                        </a:solidFill>
                        <a:latin typeface="Muli"/>
                      </a:endParaRPr>
                    </a:p>
                  </a:txBody>
                  <a:tcPr/>
                </a:tc>
                <a:extLst>
                  <a:ext uri="{0D108BD9-81ED-4DB2-BD59-A6C34878D82A}">
                    <a16:rowId xmlns:a16="http://schemas.microsoft.com/office/drawing/2014/main" val="10002"/>
                  </a:ext>
                </a:extLst>
              </a:tr>
            </a:tbl>
          </a:graphicData>
        </a:graphic>
      </p:graphicFrame>
      <p:pic>
        <p:nvPicPr>
          <p:cNvPr id="3080" name="Picture 8" descr="Nghêu liên tục chết hàng loạt, nông dân Trà Vinh gặp kh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186" y="2776809"/>
            <a:ext cx="3377656" cy="18994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acker khai thác lỗ hổng tấn công hệ thống CNTT trọng yếu tại Việt N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00" y="2814462"/>
            <a:ext cx="3039096" cy="1899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584186" y="2771458"/>
            <a:ext cx="3386742" cy="1904786"/>
          </a:xfrm>
          <a:prstGeom prst="rect">
            <a:avLst/>
          </a:prstGeom>
        </p:spPr>
      </p:pic>
      <p:pic>
        <p:nvPicPr>
          <p:cNvPr id="3088" name="Picture 16" descr="Trojan Là Gì ? Trojan Horse Là G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40204" y="7531834"/>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pic>
        <p:nvPicPr>
          <p:cNvPr id="5" name="Picture 4"/>
          <p:cNvPicPr>
            <a:picLocks noChangeAspect="1"/>
          </p:cNvPicPr>
          <p:nvPr/>
        </p:nvPicPr>
        <p:blipFill>
          <a:blip r:embed="rId3"/>
          <a:stretch>
            <a:fillRect/>
          </a:stretch>
        </p:blipFill>
        <p:spPr>
          <a:xfrm>
            <a:off x="2373833" y="347525"/>
            <a:ext cx="3072562" cy="1899435"/>
          </a:xfrm>
          <a:prstGeom prst="rect">
            <a:avLst/>
          </a:prstGeom>
        </p:spPr>
      </p:pic>
      <p:pic>
        <p:nvPicPr>
          <p:cNvPr id="6" name="Picture 18" descr="Trojan Horse - CyberHoot Cyber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361" y="354337"/>
            <a:ext cx="3504691" cy="1899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72078" y="2274946"/>
            <a:ext cx="2578814" cy="307777"/>
          </a:xfrm>
          <a:prstGeom prst="rect">
            <a:avLst/>
          </a:prstGeom>
          <a:noFill/>
        </p:spPr>
        <p:txBody>
          <a:bodyPr wrap="square" rtlCol="0">
            <a:spAutoFit/>
          </a:bodyPr>
          <a:lstStyle/>
          <a:p>
            <a:r>
              <a:rPr lang="en-US" dirty="0" err="1">
                <a:solidFill>
                  <a:schemeClr val="tx2">
                    <a:lumMod val="20000"/>
                    <a:lumOff val="80000"/>
                  </a:schemeClr>
                </a:solidFill>
                <a:latin typeface="Cambria" panose="02040503050406030204" pitchFamily="18" charset="0"/>
              </a:rPr>
              <a:t>Thiết</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bị</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đầu</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cuối</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bảo</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mật</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kém</a:t>
            </a:r>
            <a:endParaRPr lang="en-US" dirty="0">
              <a:solidFill>
                <a:schemeClr val="tx2">
                  <a:lumMod val="20000"/>
                  <a:lumOff val="80000"/>
                </a:schemeClr>
              </a:solidFill>
              <a:latin typeface="Cambria" panose="02040503050406030204" pitchFamily="18" charset="0"/>
            </a:endParaRPr>
          </a:p>
        </p:txBody>
      </p:sp>
      <p:sp>
        <p:nvSpPr>
          <p:cNvPr id="3" name="TextBox 2"/>
          <p:cNvSpPr txBox="1"/>
          <p:nvPr/>
        </p:nvSpPr>
        <p:spPr>
          <a:xfrm>
            <a:off x="6267322" y="2329654"/>
            <a:ext cx="2578813" cy="307777"/>
          </a:xfrm>
          <a:prstGeom prst="rect">
            <a:avLst/>
          </a:prstGeom>
          <a:noFill/>
        </p:spPr>
        <p:txBody>
          <a:bodyPr wrap="square" rtlCol="0">
            <a:spAutoFit/>
          </a:bodyPr>
          <a:lstStyle/>
          <a:p>
            <a:r>
              <a:rPr lang="en-US" dirty="0">
                <a:solidFill>
                  <a:schemeClr val="tx2">
                    <a:lumMod val="20000"/>
                    <a:lumOff val="80000"/>
                  </a:schemeClr>
                </a:solidFill>
                <a:latin typeface="Cambria" panose="02040503050406030204" pitchFamily="18" charset="0"/>
                <a:cs typeface="Calibri" panose="020F0502020204030204" pitchFamily="34" charset="0"/>
              </a:rPr>
              <a:t>Trojan Horse, Virus &amp; Worm</a:t>
            </a:r>
          </a:p>
        </p:txBody>
      </p:sp>
      <p:pic>
        <p:nvPicPr>
          <p:cNvPr id="4098" name="Picture 2" descr="Hướng dẫn khắc phục lỗi bảo mật nguy hiểm trên hệ điều hành Wind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243" y="2896541"/>
            <a:ext cx="3565568" cy="2016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52782" y="3809781"/>
            <a:ext cx="2219218" cy="308224"/>
          </a:xfrm>
          <a:prstGeom prst="rect">
            <a:avLst/>
          </a:prstGeom>
          <a:noFill/>
        </p:spPr>
        <p:txBody>
          <a:bodyPr wrap="square" rtlCol="0">
            <a:spAutoFit/>
          </a:bodyPr>
          <a:lstStyle/>
          <a:p>
            <a:r>
              <a:rPr lang="en-US" dirty="0" err="1">
                <a:solidFill>
                  <a:schemeClr val="tx2">
                    <a:lumMod val="20000"/>
                    <a:lumOff val="80000"/>
                  </a:schemeClr>
                </a:solidFill>
                <a:latin typeface="Cambria" panose="02040503050406030204" pitchFamily="18" charset="0"/>
              </a:rPr>
              <a:t>Lỗi</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trên</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hệ</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điều</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hành</a:t>
            </a:r>
            <a:endParaRPr lang="en-US" dirty="0">
              <a:solidFill>
                <a:schemeClr val="tx2">
                  <a:lumMod val="20000"/>
                  <a:lumOff val="80000"/>
                </a:schemeClr>
              </a:solidFill>
              <a:latin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2" name="TextBox 1"/>
          <p:cNvSpPr txBox="1"/>
          <p:nvPr/>
        </p:nvSpPr>
        <p:spPr>
          <a:xfrm>
            <a:off x="1313276" y="687117"/>
            <a:ext cx="5774077" cy="523220"/>
          </a:xfrm>
          <a:prstGeom prst="rect">
            <a:avLst/>
          </a:prstGeom>
          <a:noFill/>
        </p:spPr>
        <p:txBody>
          <a:bodyPr wrap="square" rtlCol="0">
            <a:spAutoFit/>
          </a:bodyPr>
          <a:lstStyle/>
          <a:p>
            <a:r>
              <a:rPr lang="en-US" sz="2800" b="1">
                <a:solidFill>
                  <a:schemeClr val="tx2">
                    <a:lumMod val="20000"/>
                    <a:lumOff val="80000"/>
                  </a:schemeClr>
                </a:solidFill>
                <a:latin typeface="Muli"/>
              </a:rPr>
              <a:t>Đối tượng gây ảnh hưởng</a:t>
            </a:r>
          </a:p>
        </p:txBody>
      </p:sp>
      <p:pic>
        <p:nvPicPr>
          <p:cNvPr id="5122" name="Picture 2" descr="Lấp “lỗ hổng” bảo vệ dữ liệu cá nhâ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612" y="972725"/>
            <a:ext cx="2929220" cy="1647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 toàn thông tin: Không chỉ là vấn đề kỹ thuật - Công ty cổ phần Truyền số  liệu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612" y="2906019"/>
            <a:ext cx="2929220" cy="1697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6277" y="1497026"/>
            <a:ext cx="4095261" cy="286854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trong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hệ</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thống</a:t>
            </a:r>
            <a:endParaRPr lang="en-US" sz="1800" dirty="0">
              <a:solidFill>
                <a:schemeClr val="tx2">
                  <a:lumMod val="20000"/>
                  <a:lumOff val="80000"/>
                </a:schemeClr>
              </a:solidFill>
              <a:latin typeface="Nixie One"/>
            </a:endParaRPr>
          </a:p>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ứng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sử</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nhà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xuất</a:t>
            </a:r>
            <a:r>
              <a:rPr lang="en-US" sz="1800" dirty="0">
                <a:solidFill>
                  <a:schemeClr val="tx2">
                    <a:lumMod val="20000"/>
                    <a:lumOff val="80000"/>
                  </a:schemeClr>
                </a:solidFill>
                <a:latin typeface="Nixie One"/>
              </a:rPr>
              <a:t>)</a:t>
            </a:r>
          </a:p>
          <a:p>
            <a:pPr marL="285750" indent="-285750" algn="just">
              <a:lnSpc>
                <a:spcPct val="150000"/>
              </a:lnSpc>
              <a:buFont typeface="Wingdings" panose="05000000000000000000" pitchFamily="2" charset="2"/>
              <a:buChar char="Ø"/>
            </a:pP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Nhóm</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sử</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ở</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dạng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dịch</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vụ</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hệ</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thống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phục</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vụ</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quản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trị</a:t>
            </a:r>
            <a:r>
              <a:rPr lang="en-US" sz="1800" dirty="0">
                <a:solidFill>
                  <a:schemeClr val="tx2">
                    <a:lumMod val="20000"/>
                    <a:lumOff val="80000"/>
                  </a:schemeClr>
                </a:solidFill>
                <a:latin typeface="Nixie One"/>
              </a:rPr>
              <a:t>)</a:t>
            </a:r>
          </a:p>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lai</a:t>
            </a:r>
            <a:endParaRPr lang="en-US" sz="1800" dirty="0">
              <a:solidFill>
                <a:schemeClr val="tx2">
                  <a:lumMod val="20000"/>
                  <a:lumOff val="80000"/>
                </a:schemeClr>
              </a:solidFill>
              <a:latin typeface="Nixie One"/>
            </a:endParaRPr>
          </a:p>
          <a:p>
            <a:pPr marL="285750" indent="-285750">
              <a:lnSpc>
                <a:spcPct val="150000"/>
              </a:lnSpc>
              <a:buFont typeface="Wingdings" panose="05000000000000000000" pitchFamily="2" charset="2"/>
              <a:buChar char="Ø"/>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88628" y="433944"/>
            <a:ext cx="536674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err="1">
                <a:solidFill>
                  <a:schemeClr val="tx2">
                    <a:lumMod val="20000"/>
                    <a:lumOff val="80000"/>
                  </a:schemeClr>
                </a:solidFill>
              </a:rPr>
              <a:t>Đối</a:t>
            </a:r>
            <a:r>
              <a:rPr lang="en" sz="3200" dirty="0">
                <a:solidFill>
                  <a:schemeClr val="tx2">
                    <a:lumMod val="20000"/>
                    <a:lumOff val="80000"/>
                  </a:schemeClr>
                </a:solidFill>
              </a:rPr>
              <a:t> </a:t>
            </a:r>
            <a:r>
              <a:rPr lang="en" sz="3200" dirty="0" err="1">
                <a:solidFill>
                  <a:schemeClr val="tx2">
                    <a:lumMod val="20000"/>
                    <a:lumOff val="80000"/>
                  </a:schemeClr>
                </a:solidFill>
              </a:rPr>
              <a:t>tượng</a:t>
            </a:r>
            <a:r>
              <a:rPr lang="en" sz="3200" dirty="0">
                <a:solidFill>
                  <a:schemeClr val="tx2">
                    <a:lumMod val="20000"/>
                    <a:lumOff val="80000"/>
                  </a:schemeClr>
                </a:solidFill>
              </a:rPr>
              <a:t> </a:t>
            </a:r>
            <a:r>
              <a:rPr lang="en" sz="3200" dirty="0" err="1">
                <a:solidFill>
                  <a:schemeClr val="tx2">
                    <a:lumMod val="20000"/>
                    <a:lumOff val="80000"/>
                  </a:schemeClr>
                </a:solidFill>
              </a:rPr>
              <a:t>bị</a:t>
            </a:r>
            <a:r>
              <a:rPr lang="en" sz="3200" dirty="0">
                <a:solidFill>
                  <a:schemeClr val="tx2">
                    <a:lumMod val="20000"/>
                    <a:lumOff val="80000"/>
                  </a:schemeClr>
                </a:solidFill>
              </a:rPr>
              <a:t> </a:t>
            </a:r>
            <a:r>
              <a:rPr lang="en" sz="3200" dirty="0" err="1">
                <a:solidFill>
                  <a:schemeClr val="tx2">
                    <a:lumMod val="20000"/>
                    <a:lumOff val="80000"/>
                  </a:schemeClr>
                </a:solidFill>
              </a:rPr>
              <a:t>ảnh</a:t>
            </a:r>
            <a:r>
              <a:rPr lang="en" sz="3200" dirty="0">
                <a:solidFill>
                  <a:schemeClr val="tx2">
                    <a:lumMod val="20000"/>
                    <a:lumOff val="80000"/>
                  </a:schemeClr>
                </a:solidFill>
              </a:rPr>
              <a:t> </a:t>
            </a:r>
            <a:r>
              <a:rPr lang="en" sz="3200" dirty="0" err="1">
                <a:solidFill>
                  <a:schemeClr val="tx2">
                    <a:lumMod val="20000"/>
                    <a:lumOff val="80000"/>
                  </a:schemeClr>
                </a:solidFill>
              </a:rPr>
              <a:t>hưởng</a:t>
            </a:r>
            <a:endParaRPr sz="3200" dirty="0">
              <a:solidFill>
                <a:schemeClr val="tx2">
                  <a:lumMod val="20000"/>
                  <a:lumOff val="80000"/>
                </a:schemeClr>
              </a:solidFill>
            </a:endParaRPr>
          </a:p>
        </p:txBody>
      </p:sp>
      <p:sp>
        <p:nvSpPr>
          <p:cNvPr id="373" name="Google Shape;373;p16"/>
          <p:cNvSpPr txBox="1">
            <a:spLocks noGrp="1"/>
          </p:cNvSpPr>
          <p:nvPr>
            <p:ph type="body" idx="1"/>
          </p:nvPr>
        </p:nvSpPr>
        <p:spPr>
          <a:xfrm>
            <a:off x="1367883" y="860351"/>
            <a:ext cx="5427229" cy="2953873"/>
          </a:xfrm>
          <a:prstGeom prst="rect">
            <a:avLst/>
          </a:prstGeom>
        </p:spPr>
        <p:txBody>
          <a:bodyPr spcFirstLastPara="1" wrap="square" lIns="91425" tIns="91425" rIns="91425" bIns="91425" anchor="t" anchorCtr="0">
            <a:noAutofit/>
          </a:bodyPr>
          <a:lstStyle/>
          <a:p>
            <a:pPr lvl="0" algn="just"/>
            <a:r>
              <a:rPr lang="en-US" sz="1600" dirty="0" err="1"/>
              <a:t>Các</a:t>
            </a:r>
            <a:r>
              <a:rPr lang="en-US" sz="1600" dirty="0"/>
              <a:t> </a:t>
            </a:r>
            <a:r>
              <a:rPr lang="en-US" sz="1600" dirty="0" err="1"/>
              <a:t>tài</a:t>
            </a:r>
            <a:r>
              <a:rPr lang="en-US" sz="1600" dirty="0"/>
              <a:t> </a:t>
            </a:r>
            <a:r>
              <a:rPr lang="en-US" sz="1600" dirty="0" err="1"/>
              <a:t>nguyên</a:t>
            </a:r>
            <a:r>
              <a:rPr lang="en-US" sz="1600" dirty="0"/>
              <a:t> </a:t>
            </a:r>
            <a:r>
              <a:rPr lang="en-US" sz="1600" dirty="0" err="1"/>
              <a:t>có</a:t>
            </a:r>
            <a:r>
              <a:rPr lang="en-US" sz="1600" dirty="0"/>
              <a:t> </a:t>
            </a:r>
            <a:r>
              <a:rPr lang="en-US" sz="1600" dirty="0" err="1"/>
              <a:t>giá</a:t>
            </a:r>
            <a:r>
              <a:rPr lang="en-US" sz="1600" dirty="0"/>
              <a:t> </a:t>
            </a:r>
            <a:r>
              <a:rPr lang="en-US" sz="1600" dirty="0" err="1"/>
              <a:t>trị</a:t>
            </a:r>
            <a:r>
              <a:rPr lang="en-US" sz="1600" dirty="0"/>
              <a:t> </a:t>
            </a:r>
            <a:r>
              <a:rPr lang="en-US" sz="1600" dirty="0" err="1"/>
              <a:t>như</a:t>
            </a:r>
            <a:r>
              <a:rPr lang="en-US" sz="1600" dirty="0"/>
              <a:t> </a:t>
            </a:r>
            <a:r>
              <a:rPr lang="en-US" sz="1600" dirty="0" err="1"/>
              <a:t>là</a:t>
            </a:r>
            <a:r>
              <a:rPr lang="en-US" sz="1600" dirty="0"/>
              <a:t> </a:t>
            </a:r>
            <a:r>
              <a:rPr lang="en-US" sz="1600" dirty="0" err="1"/>
              <a:t>các</a:t>
            </a:r>
            <a:r>
              <a:rPr lang="en-US" sz="1600" dirty="0"/>
              <a:t> </a:t>
            </a:r>
            <a:r>
              <a:rPr lang="en-US" sz="1600" dirty="0" err="1"/>
              <a:t>thiết</a:t>
            </a:r>
            <a:r>
              <a:rPr lang="en-US" sz="1600" dirty="0"/>
              <a:t> </a:t>
            </a:r>
            <a:r>
              <a:rPr lang="en-US" sz="1600" dirty="0" err="1"/>
              <a:t>bị</a:t>
            </a:r>
            <a:r>
              <a:rPr lang="en-US" sz="1600" dirty="0"/>
              <a:t> </a:t>
            </a:r>
            <a:r>
              <a:rPr lang="en-US" sz="1600" dirty="0" err="1"/>
              <a:t>đầu</a:t>
            </a:r>
            <a:r>
              <a:rPr lang="en-US" sz="1600" dirty="0"/>
              <a:t> </a:t>
            </a:r>
            <a:r>
              <a:rPr lang="en-US" sz="1600" dirty="0" err="1"/>
              <a:t>cuối</a:t>
            </a:r>
            <a:r>
              <a:rPr lang="en-US" sz="1600" dirty="0"/>
              <a:t> hay </a:t>
            </a:r>
            <a:r>
              <a:rPr lang="en-US" sz="1600" dirty="0" err="1"/>
              <a:t>là</a:t>
            </a:r>
            <a:r>
              <a:rPr lang="en-US" sz="1600" dirty="0"/>
              <a:t> </a:t>
            </a:r>
            <a:r>
              <a:rPr lang="en-US" sz="1600" dirty="0" err="1"/>
              <a:t>thông</a:t>
            </a:r>
            <a:r>
              <a:rPr lang="en-US" sz="1600" dirty="0"/>
              <a:t> tin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dịch</a:t>
            </a:r>
            <a:r>
              <a:rPr lang="en-US" sz="1600" dirty="0"/>
              <a:t> </a:t>
            </a:r>
            <a:r>
              <a:rPr lang="en-US" sz="1600" dirty="0" err="1"/>
              <a:t>vụ</a:t>
            </a:r>
            <a:r>
              <a:rPr lang="en-US" sz="1600" dirty="0"/>
              <a:t>. </a:t>
            </a:r>
          </a:p>
          <a:p>
            <a:pPr lvl="0" algn="just"/>
            <a:r>
              <a:rPr lang="en-US" sz="1600" dirty="0" err="1"/>
              <a:t>Thông</a:t>
            </a:r>
            <a:r>
              <a:rPr lang="en-US" sz="1600" dirty="0"/>
              <a:t> tin </a:t>
            </a:r>
            <a:r>
              <a:rPr lang="en-US" sz="1600" dirty="0" err="1"/>
              <a:t>thì</a:t>
            </a:r>
            <a:r>
              <a:rPr lang="en-US" sz="1600" dirty="0"/>
              <a:t> bao </a:t>
            </a:r>
            <a:r>
              <a:rPr lang="en-US" sz="1600" dirty="0" err="1"/>
              <a:t>gồm</a:t>
            </a:r>
            <a:r>
              <a:rPr lang="en-US" sz="1600" dirty="0"/>
              <a:t> </a:t>
            </a:r>
            <a:r>
              <a:rPr lang="en-US" sz="1600" dirty="0" err="1"/>
              <a:t>tất</a:t>
            </a:r>
            <a:r>
              <a:rPr lang="en-US" sz="1600" dirty="0"/>
              <a:t> </a:t>
            </a:r>
            <a:r>
              <a:rPr lang="en-US" sz="1600" dirty="0" err="1"/>
              <a:t>các</a:t>
            </a:r>
            <a:r>
              <a:rPr lang="en-US" sz="1600" dirty="0"/>
              <a:t> </a:t>
            </a:r>
            <a:r>
              <a:rPr lang="en-US" sz="1600" dirty="0" err="1"/>
              <a:t>các</a:t>
            </a:r>
            <a:r>
              <a:rPr lang="en-US" sz="1600" dirty="0"/>
              <a:t> </a:t>
            </a:r>
            <a:r>
              <a:rPr lang="en-US" sz="1600" dirty="0" err="1"/>
              <a:t>tệp</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như</a:t>
            </a:r>
            <a:r>
              <a:rPr lang="en-US" sz="1600" dirty="0"/>
              <a:t>: </a:t>
            </a:r>
            <a:r>
              <a:rPr lang="en-US" sz="1600" dirty="0" err="1"/>
              <a:t>chương</a:t>
            </a:r>
            <a:r>
              <a:rPr lang="en-US" sz="1600" dirty="0"/>
              <a:t> </a:t>
            </a:r>
            <a:r>
              <a:rPr lang="en-US" sz="1600" dirty="0" err="1"/>
              <a:t>trình</a:t>
            </a:r>
            <a:r>
              <a:rPr lang="en-US" sz="1600" dirty="0"/>
              <a:t>, </a:t>
            </a:r>
            <a:r>
              <a:rPr lang="en-US" sz="1600" dirty="0" err="1"/>
              <a:t>dữ</a:t>
            </a:r>
            <a:r>
              <a:rPr lang="en-US" sz="1600" dirty="0"/>
              <a:t> </a:t>
            </a:r>
            <a:r>
              <a:rPr lang="en-US" sz="1600" dirty="0" err="1"/>
              <a:t>liệu</a:t>
            </a:r>
            <a:r>
              <a:rPr lang="en-US" sz="1600" dirty="0"/>
              <a:t>, </a:t>
            </a:r>
            <a:r>
              <a:rPr lang="en-US" sz="1600" dirty="0" err="1"/>
              <a:t>thư</a:t>
            </a:r>
            <a:r>
              <a:rPr lang="en-US" sz="1600" dirty="0"/>
              <a:t> </a:t>
            </a:r>
            <a:r>
              <a:rPr lang="en-US" sz="1600" dirty="0" err="1"/>
              <a:t>mục</a:t>
            </a:r>
            <a:r>
              <a:rPr lang="en-US" sz="1600" dirty="0"/>
              <a:t> </a:t>
            </a:r>
            <a:r>
              <a:rPr lang="en-US" sz="1600" dirty="0" err="1"/>
              <a:t>tệp</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và</a:t>
            </a:r>
            <a:r>
              <a:rPr lang="en-US" sz="1600" dirty="0"/>
              <a:t> </a:t>
            </a:r>
            <a:r>
              <a:rPr lang="en-US" sz="1600" dirty="0" err="1"/>
              <a:t>tất</a:t>
            </a:r>
            <a:r>
              <a:rPr lang="en-US" sz="1600" dirty="0"/>
              <a:t> </a:t>
            </a:r>
            <a:r>
              <a:rPr lang="en-US" sz="1600" dirty="0" err="1"/>
              <a:t>các</a:t>
            </a:r>
            <a:r>
              <a:rPr lang="en-US" sz="1600" dirty="0"/>
              <a:t> </a:t>
            </a:r>
            <a:r>
              <a:rPr lang="en-US" sz="1600" dirty="0" err="1"/>
              <a:t>thư</a:t>
            </a:r>
            <a:r>
              <a:rPr lang="en-US" sz="1600" dirty="0"/>
              <a:t> </a:t>
            </a:r>
            <a:r>
              <a:rPr lang="en-US" sz="1600" dirty="0" err="1"/>
              <a:t>mục</a:t>
            </a:r>
            <a:r>
              <a:rPr lang="en-US" sz="1600" dirty="0"/>
              <a:t> </a:t>
            </a:r>
            <a:r>
              <a:rPr lang="en-US" sz="1600" dirty="0" err="1"/>
              <a:t>của</a:t>
            </a:r>
            <a:r>
              <a:rPr lang="en-US" sz="1600" dirty="0"/>
              <a:t> </a:t>
            </a:r>
            <a:r>
              <a:rPr lang="en-US" sz="1600" dirty="0" err="1"/>
              <a:t>người</a:t>
            </a:r>
            <a:r>
              <a:rPr lang="en-US" sz="1600" dirty="0"/>
              <a:t> dung</a:t>
            </a:r>
          </a:p>
          <a:p>
            <a:pPr marL="139700" lvl="0" indent="0" algn="just">
              <a:buNone/>
            </a:pPr>
            <a:r>
              <a:rPr lang="en-US" sz="1600" dirty="0"/>
              <a:t>Khi </a:t>
            </a:r>
            <a:r>
              <a:rPr lang="en-US" sz="1600" dirty="0" err="1"/>
              <a:t>bị</a:t>
            </a:r>
            <a:r>
              <a:rPr lang="en-US" sz="1600" dirty="0"/>
              <a:t> </a:t>
            </a:r>
            <a:r>
              <a:rPr lang="en-US" sz="1600" dirty="0" err="1"/>
              <a:t>ảnh</a:t>
            </a:r>
            <a:r>
              <a:rPr lang="en-US" sz="1600" dirty="0"/>
              <a:t> </a:t>
            </a:r>
            <a:r>
              <a:rPr lang="en-US" sz="1600" dirty="0" err="1"/>
              <a:t>hưởng</a:t>
            </a:r>
            <a:r>
              <a:rPr lang="en-US" sz="1600" dirty="0"/>
              <a:t>, </a:t>
            </a:r>
            <a:r>
              <a:rPr lang="en-US" sz="1600" dirty="0" err="1"/>
              <a:t>các</a:t>
            </a:r>
            <a:r>
              <a:rPr lang="en-US" sz="1600" dirty="0"/>
              <a:t> </a:t>
            </a:r>
            <a:r>
              <a:rPr lang="en-US" sz="1600" dirty="0" err="1"/>
              <a:t>tài</a:t>
            </a:r>
            <a:r>
              <a:rPr lang="en-US" sz="1600" dirty="0"/>
              <a:t> </a:t>
            </a:r>
            <a:r>
              <a:rPr lang="en-US" sz="1600" dirty="0" err="1"/>
              <a:t>nguyên</a:t>
            </a:r>
            <a:r>
              <a:rPr lang="en-US" sz="1600" dirty="0"/>
              <a:t> </a:t>
            </a:r>
            <a:r>
              <a:rPr lang="en-US" sz="1600" dirty="0" err="1"/>
              <a:t>sẽ</a:t>
            </a:r>
            <a:r>
              <a:rPr lang="en-US" sz="1600" dirty="0"/>
              <a:t> </a:t>
            </a:r>
            <a:r>
              <a:rPr lang="en-US" sz="1600" dirty="0" err="1"/>
              <a:t>bị</a:t>
            </a:r>
            <a:r>
              <a:rPr lang="en-US" sz="1600" dirty="0"/>
              <a:t> </a:t>
            </a:r>
            <a:r>
              <a:rPr lang="en-US" sz="1600" dirty="0" err="1"/>
              <a:t>ảnh</a:t>
            </a:r>
            <a:r>
              <a:rPr lang="en-US" sz="1600" dirty="0"/>
              <a:t> </a:t>
            </a:r>
            <a:r>
              <a:rPr lang="en-US" sz="1600" dirty="0" err="1"/>
              <a:t>hưởng</a:t>
            </a:r>
            <a:r>
              <a:rPr lang="en-US" sz="1600" dirty="0"/>
              <a:t> </a:t>
            </a:r>
            <a:r>
              <a:rPr lang="en-US" sz="1600" dirty="0" err="1"/>
              <a:t>theo</a:t>
            </a:r>
            <a:r>
              <a:rPr lang="en-US" sz="1600" dirty="0"/>
              <a:t> </a:t>
            </a:r>
            <a:r>
              <a:rPr lang="en-US" sz="1600" dirty="0" err="1"/>
              <a:t>hướng</a:t>
            </a:r>
            <a:r>
              <a:rPr lang="en-US" sz="1600" dirty="0"/>
              <a:t> </a:t>
            </a:r>
            <a:r>
              <a:rPr lang="en-US" sz="1600" dirty="0" err="1"/>
              <a:t>dây</a:t>
            </a:r>
            <a:r>
              <a:rPr lang="en-US" sz="1600" dirty="0"/>
              <a:t> </a:t>
            </a:r>
            <a:r>
              <a:rPr lang="en-US" sz="1600" dirty="0" err="1"/>
              <a:t>chuyền</a:t>
            </a:r>
            <a:r>
              <a:rPr lang="en-US" sz="1600" dirty="0"/>
              <a:t> </a:t>
            </a:r>
            <a:r>
              <a:rPr lang="en-US" sz="1600" dirty="0" err="1"/>
              <a:t>khiến</a:t>
            </a:r>
            <a:r>
              <a:rPr lang="en-US" sz="1600" dirty="0"/>
              <a:t> </a:t>
            </a:r>
            <a:r>
              <a:rPr lang="en-US" sz="1600" dirty="0" err="1"/>
              <a:t>cho</a:t>
            </a:r>
            <a:r>
              <a:rPr lang="en-US" sz="1600" dirty="0"/>
              <a:t> </a:t>
            </a:r>
            <a:r>
              <a:rPr lang="en-US" sz="1600" dirty="0" err="1"/>
              <a:t>ảnh</a:t>
            </a:r>
            <a:r>
              <a:rPr lang="en-US" sz="1600" dirty="0"/>
              <a:t> </a:t>
            </a:r>
            <a:r>
              <a:rPr lang="en-US" sz="1600" dirty="0" err="1"/>
              <a:t>hưởng</a:t>
            </a:r>
            <a:r>
              <a:rPr lang="en-US" sz="1600" dirty="0"/>
              <a:t> </a:t>
            </a:r>
            <a:r>
              <a:rPr lang="en-US" sz="1600" dirty="0" err="1"/>
              <a:t>có</a:t>
            </a:r>
            <a:r>
              <a:rPr lang="en-US" sz="1600" dirty="0"/>
              <a:t> </a:t>
            </a:r>
            <a:r>
              <a:rPr lang="en-US" sz="1600" dirty="0" err="1"/>
              <a:t>thể</a:t>
            </a:r>
            <a:r>
              <a:rPr lang="en-US" sz="1600" dirty="0"/>
              <a:t> </a:t>
            </a:r>
            <a:r>
              <a:rPr lang="en-US" sz="1600" dirty="0" err="1"/>
              <a:t>gây</a:t>
            </a:r>
            <a:r>
              <a:rPr lang="en-US" sz="1600" dirty="0"/>
              <a:t> ra </a:t>
            </a:r>
            <a:r>
              <a:rPr lang="en-US" sz="1600" dirty="0" err="1"/>
              <a:t>tác</a:t>
            </a:r>
            <a:r>
              <a:rPr lang="en-US" sz="1600" dirty="0"/>
              <a:t> </a:t>
            </a:r>
            <a:r>
              <a:rPr lang="en-US" sz="1600" dirty="0" err="1"/>
              <a:t>hại</a:t>
            </a:r>
            <a:r>
              <a:rPr lang="en-US" sz="1600" dirty="0"/>
              <a:t> to </a:t>
            </a:r>
            <a:r>
              <a:rPr lang="en-US" sz="1600" dirty="0" err="1"/>
              <a:t>lớn</a:t>
            </a:r>
            <a:endParaRPr sz="1600"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6146" name="Picture 2" descr="Thông tư 04: Định lao động tạo lập CSDL tài liệu lưu tr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112" y="446912"/>
            <a:ext cx="2244448" cy="20132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ần bổ sung cơ chế quản trị an ninh mạng để đảm bảo an toàn thông tin trong  thời đại công ngh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64" y="3135675"/>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ính sách bảo mật thông t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916" y="3136621"/>
            <a:ext cx="3246633" cy="1827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263971" y="448344"/>
            <a:ext cx="5880029" cy="1159800"/>
          </a:xfrm>
          <a:prstGeom prst="rect">
            <a:avLst/>
          </a:prstGeom>
        </p:spPr>
        <p:txBody>
          <a:bodyPr spcFirstLastPara="1" wrap="square" lIns="91425" tIns="91425" rIns="91425" bIns="91425" anchor="t" anchorCtr="0">
            <a:noAutofit/>
          </a:bodyPr>
          <a:lstStyle/>
          <a:p>
            <a:pPr lvl="0" algn="ctr"/>
            <a:r>
              <a:rPr lang="en-US" sz="2800" b="1" dirty="0"/>
              <a:t>PHƯƠNG THỨC VÀ CÁCH KHAI THÁC TRÊN CÁC ĐỐI TƯỢNG</a:t>
            </a:r>
          </a:p>
        </p:txBody>
      </p:sp>
      <p:sp>
        <p:nvSpPr>
          <p:cNvPr id="381" name="Google Shape;381;p17"/>
          <p:cNvSpPr txBox="1">
            <a:spLocks noGrp="1"/>
          </p:cNvSpPr>
          <p:nvPr>
            <p:ph type="subTitle" idx="4294967295"/>
          </p:nvPr>
        </p:nvSpPr>
        <p:spPr>
          <a:xfrm>
            <a:off x="4211745" y="1608144"/>
            <a:ext cx="4333800" cy="2947706"/>
          </a:xfrm>
          <a:prstGeom prst="rect">
            <a:avLst/>
          </a:prstGeom>
        </p:spPr>
        <p:txBody>
          <a:bodyPr spcFirstLastPara="1" wrap="square" lIns="91425" tIns="91425" rIns="91425" bIns="91425" anchor="t" anchorCtr="0">
            <a:noAutofit/>
          </a:bodyPr>
          <a:lstStyle/>
          <a:p>
            <a:pPr marL="0" indent="0">
              <a:buNone/>
            </a:pPr>
            <a:r>
              <a:rPr lang="en-US" sz="2800" b="1" dirty="0" err="1"/>
              <a:t>Phương</a:t>
            </a:r>
            <a:r>
              <a:rPr lang="en-US" sz="2800" b="1" dirty="0"/>
              <a:t> </a:t>
            </a:r>
            <a:r>
              <a:rPr lang="en-US" sz="2800" b="1" dirty="0" err="1"/>
              <a:t>thức</a:t>
            </a:r>
            <a:r>
              <a:rPr lang="en-US" sz="2800" b="1" dirty="0"/>
              <a:t> </a:t>
            </a:r>
            <a:r>
              <a:rPr lang="en-US" sz="2800" b="1" dirty="0" err="1"/>
              <a:t>gây</a:t>
            </a:r>
            <a:r>
              <a:rPr lang="en-US" sz="2800" b="1" dirty="0"/>
              <a:t> ra</a:t>
            </a:r>
          </a:p>
          <a:p>
            <a:pPr marL="285750" indent="-285750">
              <a:lnSpc>
                <a:spcPct val="150000"/>
              </a:lnSpc>
              <a:buFont typeface="Wingdings" panose="05000000000000000000" pitchFamily="2" charset="2"/>
              <a:buChar char="Ø"/>
            </a:pPr>
            <a:r>
              <a:rPr lang="en-US" sz="1600" dirty="0" err="1"/>
              <a:t>Đánh</a:t>
            </a:r>
            <a:r>
              <a:rPr lang="en-US" sz="1600" dirty="0"/>
              <a:t> </a:t>
            </a:r>
            <a:r>
              <a:rPr lang="en-US" sz="1600" dirty="0" err="1"/>
              <a:t>chặn</a:t>
            </a:r>
            <a:r>
              <a:rPr lang="en-US" sz="1600" dirty="0"/>
              <a:t> (Interception)</a:t>
            </a:r>
          </a:p>
          <a:p>
            <a:pPr marL="285750" indent="-285750">
              <a:lnSpc>
                <a:spcPct val="150000"/>
              </a:lnSpc>
              <a:buFont typeface="Wingdings" panose="05000000000000000000" pitchFamily="2" charset="2"/>
              <a:buChar char="Ø"/>
            </a:pPr>
            <a:r>
              <a:rPr lang="en-US" sz="1600" dirty="0"/>
              <a:t>Thu </a:t>
            </a:r>
            <a:r>
              <a:rPr lang="en-US" sz="1600" dirty="0" err="1"/>
              <a:t>thập</a:t>
            </a:r>
            <a:r>
              <a:rPr lang="en-US" sz="1600" dirty="0"/>
              <a:t> (Scavenging)</a:t>
            </a:r>
          </a:p>
          <a:p>
            <a:pPr marL="285750" indent="-285750">
              <a:lnSpc>
                <a:spcPct val="150000"/>
              </a:lnSpc>
              <a:buFont typeface="Wingdings" panose="05000000000000000000" pitchFamily="2" charset="2"/>
              <a:buChar char="Ø"/>
            </a:pPr>
            <a:r>
              <a:rPr lang="en-US" sz="1600" dirty="0" err="1"/>
              <a:t>Chiếm</a:t>
            </a:r>
            <a:r>
              <a:rPr lang="en-US" sz="1600" dirty="0"/>
              <a:t> </a:t>
            </a:r>
            <a:r>
              <a:rPr lang="en-US" sz="1600" dirty="0" err="1"/>
              <a:t>quyền</a:t>
            </a:r>
            <a:r>
              <a:rPr lang="en-US" sz="1600" dirty="0"/>
              <a:t> </a:t>
            </a:r>
            <a:r>
              <a:rPr lang="en-US" sz="1600" dirty="0" err="1"/>
              <a:t>ưu</a:t>
            </a:r>
            <a:r>
              <a:rPr lang="en-US" sz="1600" dirty="0"/>
              <a:t> </a:t>
            </a:r>
            <a:r>
              <a:rPr lang="en-US" sz="1600" dirty="0" err="1"/>
              <a:t>tiên</a:t>
            </a:r>
            <a:r>
              <a:rPr lang="en-US" sz="1600" dirty="0"/>
              <a:t>(Pre-</a:t>
            </a:r>
            <a:r>
              <a:rPr lang="en-US" sz="1600" dirty="0" err="1"/>
              <a:t>emtion</a:t>
            </a:r>
            <a:r>
              <a:rPr lang="en-US" sz="1600" dirty="0"/>
              <a:t>)</a:t>
            </a:r>
          </a:p>
          <a:p>
            <a:pPr marL="285750" indent="-285750">
              <a:lnSpc>
                <a:spcPct val="150000"/>
              </a:lnSpc>
              <a:buFont typeface="Wingdings" panose="05000000000000000000" pitchFamily="2" charset="2"/>
              <a:buChar char="Ø"/>
            </a:pPr>
            <a:r>
              <a:rPr lang="en-US" sz="1600" dirty="0" err="1"/>
              <a:t>Chiếm</a:t>
            </a:r>
            <a:r>
              <a:rPr lang="en-US" sz="1600" dirty="0"/>
              <a:t> </a:t>
            </a:r>
            <a:r>
              <a:rPr lang="en-US" sz="1600" dirty="0" err="1"/>
              <a:t>hữu</a:t>
            </a:r>
            <a:r>
              <a:rPr lang="en-US" sz="1600" dirty="0"/>
              <a:t> (Possession)</a:t>
            </a: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7172" name="Picture 4" descr="Các phương pháp bảo mật Website hiệu quả khỏi Ha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15" y="3113788"/>
            <a:ext cx="2571750" cy="1781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2612589" y="453652"/>
            <a:ext cx="2046890" cy="195583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err="1"/>
              <a:t>Một</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đánh</a:t>
            </a:r>
            <a:r>
              <a:rPr lang="en-US" dirty="0"/>
              <a:t> </a:t>
            </a:r>
            <a:r>
              <a:rPr lang="en-US" dirty="0" err="1"/>
              <a:t>chặn</a:t>
            </a:r>
            <a:r>
              <a:rPr lang="en-US" dirty="0"/>
              <a:t> vi </a:t>
            </a:r>
            <a:r>
              <a:rPr lang="en-US" dirty="0" err="1"/>
              <a:t>phạm</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tính</a:t>
            </a:r>
            <a:r>
              <a:rPr lang="en-US" dirty="0"/>
              <a:t> </a:t>
            </a:r>
            <a:r>
              <a:rPr lang="en-US" dirty="0" err="1"/>
              <a:t>Bảo</a:t>
            </a:r>
            <a:r>
              <a:rPr lang="en-US" dirty="0"/>
              <a:t> </a:t>
            </a:r>
            <a:r>
              <a:rPr lang="en-US" dirty="0" err="1"/>
              <a:t>mật</a:t>
            </a:r>
            <a:r>
              <a:rPr lang="en-US" dirty="0"/>
              <a:t> </a:t>
            </a:r>
            <a:r>
              <a:rPr lang="en-US" dirty="0" err="1"/>
              <a:t>của</a:t>
            </a:r>
            <a:r>
              <a:rPr lang="en-US" dirty="0"/>
              <a:t> tam </a:t>
            </a:r>
            <a:r>
              <a:rPr lang="en-US" dirty="0" err="1"/>
              <a:t>giác</a:t>
            </a:r>
            <a:r>
              <a:rPr lang="en-US" dirty="0"/>
              <a:t> CIA</a:t>
            </a:r>
            <a:endParaRPr dirty="0"/>
          </a:p>
        </p:txBody>
      </p:sp>
      <p:sp>
        <p:nvSpPr>
          <p:cNvPr id="400" name="Google Shape;400;p18"/>
          <p:cNvSpPr txBox="1">
            <a:spLocks noGrp="1"/>
          </p:cNvSpPr>
          <p:nvPr>
            <p:ph type="body" idx="2"/>
          </p:nvPr>
        </p:nvSpPr>
        <p:spPr>
          <a:xfrm>
            <a:off x="4742642" y="346309"/>
            <a:ext cx="4280148" cy="635527"/>
          </a:xfrm>
          <a:prstGeom prst="rect">
            <a:avLst/>
          </a:prstGeom>
        </p:spPr>
        <p:txBody>
          <a:bodyPr spcFirstLastPara="1" wrap="square" lIns="91425" tIns="91425" rIns="91425" bIns="91425" anchor="t" anchorCtr="0">
            <a:noAutofit/>
          </a:bodyPr>
          <a:lstStyle/>
          <a:p>
            <a:pPr marL="0" lvl="0" indent="0">
              <a:buNone/>
            </a:pPr>
            <a:r>
              <a:rPr lang="en-US" dirty="0" err="1"/>
              <a:t>Cuộc</a:t>
            </a:r>
            <a:r>
              <a:rPr lang="en-US" dirty="0"/>
              <a:t> </a:t>
            </a:r>
            <a:r>
              <a:rPr lang="en-US" dirty="0" err="1"/>
              <a:t>tấn</a:t>
            </a:r>
            <a:r>
              <a:rPr lang="en-US" dirty="0"/>
              <a:t> </a:t>
            </a:r>
            <a:r>
              <a:rPr lang="en-US" dirty="0" err="1"/>
              <a:t>công</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tiện</a:t>
            </a:r>
            <a:r>
              <a:rPr lang="en-US" dirty="0"/>
              <a:t> </a:t>
            </a:r>
            <a:r>
              <a:rPr lang="en-US" dirty="0" err="1"/>
              <a:t>ích</a:t>
            </a:r>
            <a:r>
              <a:rPr lang="en-US" dirty="0"/>
              <a:t> </a:t>
            </a:r>
            <a:r>
              <a:rPr lang="en-US" dirty="0" err="1"/>
              <a:t>như</a:t>
            </a:r>
            <a:r>
              <a:rPr lang="en-US" dirty="0"/>
              <a:t> Ping, Traceroute</a:t>
            </a:r>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6" name="Picture 2" descr="Advanced Security - Kontinuum | I.T. Solutions, Support, Consulting | New  Jersey | New York | Connectic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73" y="698006"/>
            <a:ext cx="2688002" cy="2135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42642" y="981836"/>
            <a:ext cx="4016729" cy="1757319"/>
          </a:xfrm>
          <a:prstGeom prst="rect">
            <a:avLst/>
          </a:prstGeom>
        </p:spPr>
      </p:pic>
      <p:pic>
        <p:nvPicPr>
          <p:cNvPr id="8194" name="Picture 2" descr="Thuật toán FCFS, SJF, SRT [Ví dụ chi tiết] – Chào mừng bạn đến với xứ sở của  Hường TL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73" y="3271857"/>
            <a:ext cx="2965453" cy="1698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1873" y="2908465"/>
            <a:ext cx="3240659" cy="584775"/>
          </a:xfrm>
          <a:prstGeom prst="rect">
            <a:avLst/>
          </a:prstGeom>
          <a:noFill/>
        </p:spPr>
        <p:txBody>
          <a:bodyPr wrap="square" rtlCol="0">
            <a:spAutoFit/>
          </a:bodyPr>
          <a:lstStyle/>
          <a:p>
            <a:pPr lvl="2"/>
            <a:r>
              <a:rPr lang="en-US" sz="1600">
                <a:solidFill>
                  <a:schemeClr val="tx2">
                    <a:lumMod val="20000"/>
                    <a:lumOff val="80000"/>
                  </a:schemeClr>
                </a:solidFill>
                <a:latin typeface="Cambria" panose="02040503050406030204" pitchFamily="18" charset="0"/>
              </a:rPr>
              <a:t>Chiếm quyền ưu tiên(Pre-emtion)</a:t>
            </a:r>
          </a:p>
          <a:p>
            <a:endParaRPr lang="en-US" sz="1600">
              <a:solidFill>
                <a:srgbClr val="002060"/>
              </a:solidFill>
            </a:endParaRPr>
          </a:p>
        </p:txBody>
      </p:sp>
      <p:pic>
        <p:nvPicPr>
          <p:cNvPr id="5" name="Picture 4"/>
          <p:cNvPicPr>
            <a:picLocks noChangeAspect="1"/>
          </p:cNvPicPr>
          <p:nvPr/>
        </p:nvPicPr>
        <p:blipFill>
          <a:blip r:embed="rId6"/>
          <a:stretch>
            <a:fillRect/>
          </a:stretch>
        </p:blipFill>
        <p:spPr>
          <a:xfrm>
            <a:off x="4304871" y="3271857"/>
            <a:ext cx="3009098" cy="1692618"/>
          </a:xfrm>
          <a:prstGeom prst="rect">
            <a:avLst/>
          </a:prstGeom>
        </p:spPr>
      </p:pic>
      <p:sp>
        <p:nvSpPr>
          <p:cNvPr id="8" name="TextBox 7"/>
          <p:cNvSpPr txBox="1"/>
          <p:nvPr/>
        </p:nvSpPr>
        <p:spPr>
          <a:xfrm>
            <a:off x="4742642" y="2926895"/>
            <a:ext cx="2356801" cy="338554"/>
          </a:xfrm>
          <a:prstGeom prst="rect">
            <a:avLst/>
          </a:prstGeom>
          <a:noFill/>
        </p:spPr>
        <p:txBody>
          <a:bodyPr wrap="square" rtlCol="0">
            <a:spAutoFit/>
          </a:bodyPr>
          <a:lstStyle/>
          <a:p>
            <a:pPr lvl="2"/>
            <a:r>
              <a:rPr lang="en-US" sz="1600">
                <a:solidFill>
                  <a:schemeClr val="tx2">
                    <a:lumMod val="20000"/>
                    <a:lumOff val="80000"/>
                  </a:schemeClr>
                </a:solidFill>
                <a:latin typeface="Cambria" panose="02040503050406030204" pitchFamily="18" charset="0"/>
              </a:rPr>
              <a:t>Chiếm hữu (Possession)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438631" y="448344"/>
            <a:ext cx="5880029" cy="1159800"/>
          </a:xfrm>
          <a:prstGeom prst="rect">
            <a:avLst/>
          </a:prstGeom>
        </p:spPr>
        <p:txBody>
          <a:bodyPr spcFirstLastPara="1" wrap="square" lIns="91425" tIns="91425" rIns="91425" bIns="91425" anchor="t" anchorCtr="0">
            <a:noAutofit/>
          </a:bodyPr>
          <a:lstStyle/>
          <a:p>
            <a:pPr lvl="0"/>
            <a:r>
              <a:rPr lang="en-US" sz="2800" b="1" dirty="0"/>
              <a:t>PHƯƠNG THỨC VÀ CÁCH KHAI THÁC TRÊN CÁC ĐỐI TƯỢNG</a:t>
            </a:r>
          </a:p>
        </p:txBody>
      </p:sp>
      <p:sp>
        <p:nvSpPr>
          <p:cNvPr id="381" name="Google Shape;381;p17"/>
          <p:cNvSpPr txBox="1">
            <a:spLocks noGrp="1"/>
          </p:cNvSpPr>
          <p:nvPr>
            <p:ph type="subTitle" idx="4294967295"/>
          </p:nvPr>
        </p:nvSpPr>
        <p:spPr>
          <a:xfrm>
            <a:off x="3786241" y="1491264"/>
            <a:ext cx="5063580" cy="3366902"/>
          </a:xfrm>
          <a:prstGeom prst="rect">
            <a:avLst/>
          </a:prstGeom>
        </p:spPr>
        <p:txBody>
          <a:bodyPr spcFirstLastPara="1" wrap="square" lIns="91425" tIns="91425" rIns="91425" bIns="91425" anchor="t" anchorCtr="0">
            <a:noAutofit/>
          </a:bodyPr>
          <a:lstStyle/>
          <a:p>
            <a:pPr marL="0" indent="0">
              <a:buNone/>
            </a:pPr>
            <a:r>
              <a:rPr lang="en-US" sz="2800" dirty="0" err="1"/>
              <a:t>Cách</a:t>
            </a:r>
            <a:r>
              <a:rPr lang="en-US" sz="2800" dirty="0"/>
              <a:t> </a:t>
            </a:r>
            <a:r>
              <a:rPr lang="en-US" sz="2800" dirty="0" err="1"/>
              <a:t>khai</a:t>
            </a:r>
            <a:r>
              <a:rPr lang="en-US" sz="2800" dirty="0"/>
              <a:t> </a:t>
            </a:r>
            <a:r>
              <a:rPr lang="en-US" sz="2800" dirty="0" err="1"/>
              <a:t>thác</a:t>
            </a:r>
            <a:r>
              <a:rPr lang="en-US" sz="2800" dirty="0"/>
              <a:t> </a:t>
            </a:r>
            <a:r>
              <a:rPr lang="en-US" sz="2800" dirty="0" err="1"/>
              <a:t>trên</a:t>
            </a:r>
            <a:r>
              <a:rPr lang="en-US" sz="2800" dirty="0"/>
              <a:t> </a:t>
            </a:r>
            <a:r>
              <a:rPr lang="en-US" sz="2800" dirty="0" err="1"/>
              <a:t>các</a:t>
            </a:r>
            <a:r>
              <a:rPr lang="en-US" sz="2800" dirty="0"/>
              <a:t> </a:t>
            </a:r>
            <a:r>
              <a:rPr lang="en-US" sz="2800" dirty="0" err="1"/>
              <a:t>đối</a:t>
            </a:r>
            <a:r>
              <a:rPr lang="en-US" sz="2800" dirty="0"/>
              <a:t> </a:t>
            </a:r>
            <a:r>
              <a:rPr lang="en-US" sz="2800" dirty="0" err="1"/>
              <a:t>tượng</a:t>
            </a:r>
            <a:endParaRPr lang="en-US" sz="2800" dirty="0"/>
          </a:p>
          <a:p>
            <a:pPr marL="285750" indent="-285750">
              <a:lnSpc>
                <a:spcPct val="150000"/>
              </a:lnSpc>
              <a:buFont typeface="Wingdings" panose="05000000000000000000" pitchFamily="2" charset="2"/>
              <a:buChar char="Ø"/>
            </a:pPr>
            <a:r>
              <a:rPr lang="en-US" sz="1600" dirty="0" err="1"/>
              <a:t>Từ</a:t>
            </a:r>
            <a:r>
              <a:rPr lang="en-US" sz="1600" dirty="0"/>
              <a:t> </a:t>
            </a:r>
            <a:r>
              <a:rPr lang="en-US" sz="1600" dirty="0" err="1"/>
              <a:t>chối</a:t>
            </a:r>
            <a:r>
              <a:rPr lang="en-US" sz="1600" dirty="0"/>
              <a:t> </a:t>
            </a:r>
            <a:r>
              <a:rPr lang="en-US" sz="1600" dirty="0" err="1"/>
              <a:t>chiếm</a:t>
            </a:r>
            <a:r>
              <a:rPr lang="en-US" sz="1600" dirty="0"/>
              <a:t> </a:t>
            </a:r>
            <a:r>
              <a:rPr lang="en-US" sz="1600" dirty="0" err="1"/>
              <a:t>hữu</a:t>
            </a:r>
            <a:r>
              <a:rPr lang="en-US" sz="1600" dirty="0"/>
              <a:t>/</a:t>
            </a:r>
            <a:r>
              <a:rPr lang="en-US" sz="1600" dirty="0" err="1"/>
              <a:t>sử</a:t>
            </a:r>
            <a:r>
              <a:rPr lang="en-US" sz="1600" dirty="0"/>
              <a:t> </a:t>
            </a:r>
            <a:r>
              <a:rPr lang="en-US" sz="1600" dirty="0" err="1"/>
              <a:t>dụng</a:t>
            </a:r>
            <a:r>
              <a:rPr lang="en-US" sz="1600" dirty="0"/>
              <a:t> </a:t>
            </a:r>
          </a:p>
          <a:p>
            <a:pPr marL="285750" indent="-285750">
              <a:lnSpc>
                <a:spcPct val="150000"/>
              </a:lnSpc>
              <a:buFont typeface="Wingdings" panose="05000000000000000000" pitchFamily="2" charset="2"/>
              <a:buChar char="Ø"/>
            </a:pPr>
            <a:r>
              <a:rPr lang="en-US" sz="1600" dirty="0" err="1"/>
              <a:t>Từ</a:t>
            </a:r>
            <a:r>
              <a:rPr lang="en-US" sz="1600" dirty="0"/>
              <a:t> </a:t>
            </a:r>
            <a:r>
              <a:rPr lang="en-US" sz="1600" dirty="0" err="1"/>
              <a:t>chối</a:t>
            </a:r>
            <a:r>
              <a:rPr lang="en-US" sz="1600" dirty="0"/>
              <a:t> </a:t>
            </a:r>
            <a:r>
              <a:rPr lang="en-US" sz="1600" dirty="0" err="1"/>
              <a:t>chiếu</a:t>
            </a:r>
            <a:r>
              <a:rPr lang="en-US" sz="1600" dirty="0"/>
              <a:t> </a:t>
            </a:r>
            <a:r>
              <a:rPr lang="en-US" sz="1600" dirty="0" err="1"/>
              <a:t>hiễm</a:t>
            </a:r>
            <a:r>
              <a:rPr lang="en-US" sz="1600" dirty="0"/>
              <a:t>/</a:t>
            </a:r>
            <a:r>
              <a:rPr lang="en-US" sz="1600" dirty="0" err="1"/>
              <a:t>sử</a:t>
            </a:r>
            <a:r>
              <a:rPr lang="en-US" sz="1600" dirty="0"/>
              <a:t> </a:t>
            </a:r>
            <a:r>
              <a:rPr lang="en-US" sz="1600" dirty="0" err="1"/>
              <a:t>dụng</a:t>
            </a:r>
            <a:r>
              <a:rPr lang="en-US" sz="1600" dirty="0"/>
              <a:t> </a:t>
            </a:r>
            <a:r>
              <a:rPr lang="en-US" sz="1600" dirty="0" err="1"/>
              <a:t>độc</a:t>
            </a:r>
            <a:r>
              <a:rPr lang="en-US" sz="1600" dirty="0"/>
              <a:t> </a:t>
            </a:r>
            <a:r>
              <a:rPr lang="en-US" sz="1600" dirty="0" err="1"/>
              <a:t>quyền</a:t>
            </a:r>
            <a:endParaRPr lang="en-US" sz="1600" dirty="0"/>
          </a:p>
          <a:p>
            <a:pPr marL="285750" indent="-285750">
              <a:lnSpc>
                <a:spcPct val="150000"/>
              </a:lnSpc>
              <a:buFont typeface="Wingdings" panose="05000000000000000000" pitchFamily="2" charset="2"/>
              <a:buChar char="Ø"/>
            </a:pPr>
            <a:r>
              <a:rPr lang="en-US" sz="1600" dirty="0" err="1"/>
              <a:t>Sửa</a:t>
            </a:r>
            <a:r>
              <a:rPr lang="en-US" sz="1600" dirty="0"/>
              <a:t> </a:t>
            </a:r>
            <a:r>
              <a:rPr lang="en-US" sz="1600" dirty="0" err="1"/>
              <a:t>đổi</a:t>
            </a:r>
            <a:r>
              <a:rPr lang="en-US" sz="1600" dirty="0"/>
              <a:t> </a:t>
            </a:r>
            <a:r>
              <a:rPr lang="en-US" sz="1600" dirty="0" err="1"/>
              <a:t>thông</a:t>
            </a:r>
            <a:r>
              <a:rPr lang="en-US" sz="1600" dirty="0"/>
              <a:t> tin</a:t>
            </a: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7172" name="Picture 4" descr="Các phương pháp bảo mật Website hiệu quả khỏi Ha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15" y="3113788"/>
            <a:ext cx="257175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36088"/>
      </p:ext>
    </p:extLst>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1477</Words>
  <Application>Microsoft Macintosh PowerPoint</Application>
  <PresentationFormat>On-screen Show (16:9)</PresentationFormat>
  <Paragraphs>105</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Cambria</vt:lpstr>
      <vt:lpstr>Helvetica Neue</vt:lpstr>
      <vt:lpstr>Muli</vt:lpstr>
      <vt:lpstr>Nixie One</vt:lpstr>
      <vt:lpstr>Times New Roman</vt:lpstr>
      <vt:lpstr>UVN Binh Duong</vt:lpstr>
      <vt:lpstr>Wingdings</vt:lpstr>
      <vt:lpstr>Imogen template</vt:lpstr>
      <vt:lpstr>Tìm hiểu về  Integrity Flaws</vt:lpstr>
      <vt:lpstr>Khái niệm chung</vt:lpstr>
      <vt:lpstr>PowerPoint Presentation</vt:lpstr>
      <vt:lpstr>PowerPoint Presentation</vt:lpstr>
      <vt:lpstr>PowerPoint Presentation</vt:lpstr>
      <vt:lpstr>Đối tượng bị ảnh hưởng</vt:lpstr>
      <vt:lpstr>PHƯƠNG THỨC VÀ CÁCH KHAI THÁC TRÊN CÁC ĐỐI TƯỢNG</vt:lpstr>
      <vt:lpstr>PowerPoint Presentation</vt:lpstr>
      <vt:lpstr>PHƯƠNG THỨC VÀ CÁCH KHAI THÁC TRÊN CÁC ĐỐI TƯỢNG</vt:lpstr>
      <vt:lpstr>Từ chối chiếm hữu/sử dụng</vt:lpstr>
      <vt:lpstr>Từ chối chiếm hữu/sử dụng độc quyền </vt:lpstr>
      <vt:lpstr>Sửa đổi thông tin</vt:lpstr>
      <vt:lpstr>CÁC HÌNH THỨC KHAI THÁC LỖ HỔNG</vt:lpstr>
      <vt:lpstr>Xác thực không đầy đủ</vt:lpstr>
      <vt:lpstr>PowerPoint Presentation</vt:lpstr>
      <vt:lpstr>PowerPoint Presentation</vt:lpstr>
      <vt:lpstr>Xác thực không đồng nhất</vt:lpstr>
      <vt:lpstr>Chia sẻ ngầm dữ liệu quan trọng</vt:lpstr>
      <vt:lpstr>Xác thực bất đồng bộ</vt:lpstr>
      <vt:lpstr>Nhận dạng/ Xác thực/ Uỷ quyền không đầy đủ</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Integrity flaws</dc:title>
  <cp:lastModifiedBy>Tran Cao Minh Bach (FTEL CSOC HNI)</cp:lastModifiedBy>
  <cp:revision>42</cp:revision>
  <dcterms:modified xsi:type="dcterms:W3CDTF">2021-11-24T16:00:20Z</dcterms:modified>
</cp:coreProperties>
</file>